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57" r:id="rId4"/>
    <p:sldId id="258" r:id="rId5"/>
    <p:sldId id="260" r:id="rId6"/>
    <p:sldId id="261" r:id="rId7"/>
    <p:sldId id="259" r:id="rId8"/>
    <p:sldId id="267" r:id="rId9"/>
    <p:sldId id="263" r:id="rId10"/>
    <p:sldId id="262" r:id="rId11"/>
    <p:sldId id="264" r:id="rId12"/>
    <p:sldId id="266" r:id="rId13"/>
    <p:sldId id="284" r:id="rId14"/>
    <p:sldId id="283" r:id="rId15"/>
    <p:sldId id="268" r:id="rId16"/>
    <p:sldId id="269" r:id="rId17"/>
    <p:sldId id="270" r:id="rId18"/>
    <p:sldId id="271" r:id="rId19"/>
    <p:sldId id="285" r:id="rId20"/>
    <p:sldId id="274" r:id="rId21"/>
    <p:sldId id="272" r:id="rId22"/>
    <p:sldId id="277" r:id="rId23"/>
    <p:sldId id="278" r:id="rId24"/>
    <p:sldId id="279" r:id="rId25"/>
    <p:sldId id="280" r:id="rId26"/>
    <p:sldId id="281" r:id="rId27"/>
    <p:sldId id="282" r:id="rId28"/>
    <p:sldId id="273" r:id="rId29"/>
    <p:sldId id="286" r:id="rId30"/>
    <p:sldId id="290" r:id="rId31"/>
    <p:sldId id="287" r:id="rId32"/>
    <p:sldId id="288" r:id="rId33"/>
    <p:sldId id="275" r:id="rId34"/>
    <p:sldId id="291"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10/15/2023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10/15/2023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11.xml" /></Relationships>
</file>

<file path=ppt/slides/_rels/slide2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 standalone="yes"?>
<Relationships xmlns="http://schemas.openxmlformats.org/package/2006/relationships"><Relationship Id="rId3" Type="http://schemas.microsoft.com/office/2007/relationships/media" Target="../media/media2.mp4" /><Relationship Id="rId7" Type="http://schemas.openxmlformats.org/officeDocument/2006/relationships/image" Target="../media/image23.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2.png" /><Relationship Id="rId5" Type="http://schemas.openxmlformats.org/officeDocument/2006/relationships/slideLayout" Target="../slideLayouts/slideLayout2.xml" /><Relationship Id="rId4" Type="http://schemas.openxmlformats.org/officeDocument/2006/relationships/video" Target="../media/media2.mp4" /></Relationships>
</file>

<file path=ppt/slides/_rels/slide3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hyperlink" Target="https://www.canva.com/design/DAFxO2ilekA/Py5qp4Jq8FI3TR9YMMpCEQ/edit?utm_content=DAFxO2ilekA&amp;utm_campaign=designshare&amp;utm_medium=link2&amp;utm_source=sharebutton" TargetMode="Externa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hyperlink" Target="https://instagram.com/stories/_maruthi_suzuki_/3212448673074750704?utm_source=ig_story_item_share&amp;igshid=NjZiM2M3MzIxNA==" TargetMode="External" /><Relationship Id="rId2" Type="http://schemas.openxmlformats.org/officeDocument/2006/relationships/hyperlink" Target="https://instagram.com/_maruthi_suzuki_?igshid=NzZlODBkYWE4Ng==" TargetMode="External" /><Relationship Id="rId1" Type="http://schemas.openxmlformats.org/officeDocument/2006/relationships/slideLayout" Target="../slideLayouts/slideLayout2.xml" /><Relationship Id="rId4" Type="http://schemas.openxmlformats.org/officeDocument/2006/relationships/image" Target="../media/image26.jpeg" /></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video" Target="../media/media3.mp4" /><Relationship Id="rId1" Type="http://schemas.microsoft.com/office/2007/relationships/media" Target="../media/media3.mp4" /><Relationship Id="rId6" Type="http://schemas.openxmlformats.org/officeDocument/2006/relationships/image" Target="../media/image29.png" /><Relationship Id="rId5" Type="http://schemas.openxmlformats.org/officeDocument/2006/relationships/image" Target="../media/image28.jpeg" /><Relationship Id="rId4" Type="http://schemas.openxmlformats.org/officeDocument/2006/relationships/image" Target="../media/image2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86B9C-96CC-7751-5B0C-8E0F0C17DA0E}"/>
              </a:ext>
            </a:extLst>
          </p:cNvPr>
          <p:cNvSpPr>
            <a:spLocks noGrp="1"/>
          </p:cNvSpPr>
          <p:nvPr>
            <p:ph type="ctrTitle"/>
          </p:nvPr>
        </p:nvSpPr>
        <p:spPr>
          <a:xfrm>
            <a:off x="1154955" y="301724"/>
            <a:ext cx="10842996" cy="1399541"/>
          </a:xfrm>
        </p:spPr>
        <p:txBody>
          <a:bodyPr/>
          <a:lstStyle/>
          <a:p>
            <a:pPr algn="ctr"/>
            <a:r>
              <a:rPr lang="en-US" sz="4800" b="1">
                <a:solidFill>
                  <a:schemeClr val="accent5">
                    <a:lumMod val="60000"/>
                    <a:lumOff val="40000"/>
                  </a:schemeClr>
                </a:solidFill>
                <a:latin typeface="Arial Black" panose="020B0604020202020204" pitchFamily="34" charset="0"/>
                <a:cs typeface="Arial Black" panose="020B0604020202020204" pitchFamily="34" charset="0"/>
              </a:rPr>
              <a:t>Comprehensive</a:t>
            </a:r>
            <a:br>
              <a:rPr lang="en-US" sz="4800" b="1">
                <a:solidFill>
                  <a:schemeClr val="accent5">
                    <a:lumMod val="60000"/>
                    <a:lumOff val="40000"/>
                  </a:schemeClr>
                </a:solidFill>
                <a:latin typeface="Arial Black" panose="020B0604020202020204" pitchFamily="34" charset="0"/>
                <a:cs typeface="Arial Black" panose="020B0604020202020204" pitchFamily="34" charset="0"/>
              </a:rPr>
            </a:br>
            <a:r>
              <a:rPr lang="en-US" sz="4800" b="1">
                <a:solidFill>
                  <a:schemeClr val="accent5">
                    <a:lumMod val="60000"/>
                    <a:lumOff val="40000"/>
                  </a:schemeClr>
                </a:solidFill>
                <a:latin typeface="Arial Black" panose="020B0604020202020204" pitchFamily="34" charset="0"/>
                <a:cs typeface="Arial Black" panose="020B0604020202020204" pitchFamily="34" charset="0"/>
              </a:rPr>
              <a:t> Digital marketing for</a:t>
            </a:r>
          </a:p>
        </p:txBody>
      </p:sp>
      <p:sp>
        <p:nvSpPr>
          <p:cNvPr id="7" name="Subtitle 6">
            <a:extLst>
              <a:ext uri="{FF2B5EF4-FFF2-40B4-BE49-F238E27FC236}">
                <a16:creationId xmlns:a16="http://schemas.microsoft.com/office/drawing/2014/main" id="{26FCBFB3-5BBD-C4C2-3E08-B929915D8BC6}"/>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9A16DAF7-1C20-7834-4362-A7DDA624542D}"/>
              </a:ext>
            </a:extLst>
          </p:cNvPr>
          <p:cNvPicPr>
            <a:picLocks noChangeAspect="1"/>
          </p:cNvPicPr>
          <p:nvPr/>
        </p:nvPicPr>
        <p:blipFill>
          <a:blip r:embed="rId2"/>
          <a:stretch>
            <a:fillRect/>
          </a:stretch>
        </p:blipFill>
        <p:spPr>
          <a:xfrm>
            <a:off x="1154955" y="2254053"/>
            <a:ext cx="9882090" cy="3937535"/>
          </a:xfrm>
          <a:prstGeom prst="rect">
            <a:avLst/>
          </a:prstGeom>
        </p:spPr>
      </p:pic>
    </p:spTree>
    <p:extLst>
      <p:ext uri="{BB962C8B-B14F-4D97-AF65-F5344CB8AC3E}">
        <p14:creationId xmlns:p14="http://schemas.microsoft.com/office/powerpoint/2010/main" val="1119077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E41235-A74F-7E6D-63E0-66FAFD25D6FE}"/>
              </a:ext>
            </a:extLst>
          </p:cNvPr>
          <p:cNvSpPr>
            <a:spLocks noGrp="1"/>
          </p:cNvSpPr>
          <p:nvPr>
            <p:ph type="title"/>
          </p:nvPr>
        </p:nvSpPr>
        <p:spPr>
          <a:xfrm>
            <a:off x="303029" y="205408"/>
            <a:ext cx="12049890" cy="912744"/>
          </a:xfrm>
        </p:spPr>
        <p:txBody>
          <a:bodyPr/>
          <a:lstStyle/>
          <a:p>
            <a:r>
              <a:rPr lang="en-US" sz="2400" b="1">
                <a:solidFill>
                  <a:schemeClr val="accent3">
                    <a:lumMod val="60000"/>
                    <a:lumOff val="40000"/>
                  </a:schemeClr>
                </a:solidFill>
              </a:rPr>
              <a:t>3.Tata Motors:</a:t>
            </a:r>
          </a:p>
        </p:txBody>
      </p:sp>
      <p:sp>
        <p:nvSpPr>
          <p:cNvPr id="4" name="Content Placeholder 3">
            <a:extLst>
              <a:ext uri="{FF2B5EF4-FFF2-40B4-BE49-F238E27FC236}">
                <a16:creationId xmlns:a16="http://schemas.microsoft.com/office/drawing/2014/main" id="{24721568-09E2-5244-EA93-81D75944F292}"/>
              </a:ext>
            </a:extLst>
          </p:cNvPr>
          <p:cNvSpPr>
            <a:spLocks noGrp="1"/>
          </p:cNvSpPr>
          <p:nvPr>
            <p:ph type="body" sz="half" idx="2"/>
          </p:nvPr>
        </p:nvSpPr>
        <p:spPr>
          <a:xfrm>
            <a:off x="345503" y="4610727"/>
            <a:ext cx="11500994" cy="1641731"/>
          </a:xfrm>
        </p:spPr>
        <p:txBody>
          <a:bodyPr>
            <a:noAutofit/>
          </a:bodyPr>
          <a:lstStyle/>
          <a:p>
            <a:r>
              <a:rPr lang="en-US" b="1"/>
              <a:t>
</a:t>
            </a:r>
            <a:r>
              <a:rPr lang="en-US" sz="2400" b="1">
                <a:solidFill>
                  <a:schemeClr val="accent3">
                    <a:lumMod val="60000"/>
                    <a:lumOff val="40000"/>
                  </a:schemeClr>
                </a:solidFill>
              </a:rPr>
              <a:t>USP:</a:t>
            </a:r>
            <a:r>
              <a:rPr lang="en-US" b="1"/>
              <a:t>
Tata Motors is positioned as a leader in automobile market inculcating innovative technologies to deliver value to customers.</a:t>
            </a:r>
          </a:p>
        </p:txBody>
      </p:sp>
      <p:graphicFrame>
        <p:nvGraphicFramePr>
          <p:cNvPr id="7" name="Table 6">
            <a:extLst>
              <a:ext uri="{FF2B5EF4-FFF2-40B4-BE49-F238E27FC236}">
                <a16:creationId xmlns:a16="http://schemas.microsoft.com/office/drawing/2014/main" id="{7D91A375-205D-25A4-562C-98CA9954A646}"/>
              </a:ext>
            </a:extLst>
          </p:cNvPr>
          <p:cNvGraphicFramePr>
            <a:graphicFrameLocks noGrp="1"/>
          </p:cNvGraphicFramePr>
          <p:nvPr>
            <p:extLst>
              <p:ext uri="{D42A27DB-BD31-4B8C-83A1-F6EECF244321}">
                <p14:modId xmlns:p14="http://schemas.microsoft.com/office/powerpoint/2010/main" val="2554300566"/>
              </p:ext>
            </p:extLst>
          </p:nvPr>
        </p:nvGraphicFramePr>
        <p:xfrm>
          <a:off x="345503" y="840707"/>
          <a:ext cx="11368472" cy="4057863"/>
        </p:xfrm>
        <a:graphic>
          <a:graphicData uri="http://schemas.openxmlformats.org/drawingml/2006/table">
            <a:tbl>
              <a:tblPr firstRow="1" bandRow="1">
                <a:tableStyleId>{16D9F66E-5EB9-4882-86FB-DCBF35E3C3E4}</a:tableStyleId>
              </a:tblPr>
              <a:tblGrid>
                <a:gridCol w="2842118">
                  <a:extLst>
                    <a:ext uri="{9D8B030D-6E8A-4147-A177-3AD203B41FA5}">
                      <a16:colId xmlns:a16="http://schemas.microsoft.com/office/drawing/2014/main" val="1206624838"/>
                    </a:ext>
                  </a:extLst>
                </a:gridCol>
                <a:gridCol w="2842118">
                  <a:extLst>
                    <a:ext uri="{9D8B030D-6E8A-4147-A177-3AD203B41FA5}">
                      <a16:colId xmlns:a16="http://schemas.microsoft.com/office/drawing/2014/main" val="208575754"/>
                    </a:ext>
                  </a:extLst>
                </a:gridCol>
                <a:gridCol w="2842118">
                  <a:extLst>
                    <a:ext uri="{9D8B030D-6E8A-4147-A177-3AD203B41FA5}">
                      <a16:colId xmlns:a16="http://schemas.microsoft.com/office/drawing/2014/main" val="1247042146"/>
                    </a:ext>
                  </a:extLst>
                </a:gridCol>
                <a:gridCol w="2842118">
                  <a:extLst>
                    <a:ext uri="{9D8B030D-6E8A-4147-A177-3AD203B41FA5}">
                      <a16:colId xmlns:a16="http://schemas.microsoft.com/office/drawing/2014/main" val="3580089628"/>
                    </a:ext>
                  </a:extLst>
                </a:gridCol>
              </a:tblGrid>
              <a:tr h="520239">
                <a:tc>
                  <a:txBody>
                    <a:bodyPr/>
                    <a:lstStyle/>
                    <a:p>
                      <a:pPr algn="ctr"/>
                      <a:r>
                        <a:rPr lang="en-US" sz="2400"/>
                        <a:t>Strengths </a:t>
                      </a:r>
                    </a:p>
                  </a:txBody>
                  <a:tcPr/>
                </a:tc>
                <a:tc>
                  <a:txBody>
                    <a:bodyPr/>
                    <a:lstStyle/>
                    <a:p>
                      <a:pPr algn="ctr"/>
                      <a:r>
                        <a:rPr lang="en-US"/>
                        <a:t>Weaknesses </a:t>
                      </a:r>
                    </a:p>
                  </a:txBody>
                  <a:tcPr/>
                </a:tc>
                <a:tc>
                  <a:txBody>
                    <a:bodyPr/>
                    <a:lstStyle/>
                    <a:p>
                      <a:pPr algn="ctr"/>
                      <a:r>
                        <a:rPr lang="en-US"/>
                        <a:t>Opportunities </a:t>
                      </a:r>
                    </a:p>
                  </a:txBody>
                  <a:tcPr/>
                </a:tc>
                <a:tc>
                  <a:txBody>
                    <a:bodyPr/>
                    <a:lstStyle/>
                    <a:p>
                      <a:pPr algn="ctr"/>
                      <a:r>
                        <a:rPr lang="en-US"/>
                        <a:t>Threats</a:t>
                      </a:r>
                    </a:p>
                  </a:txBody>
                  <a:tcPr/>
                </a:tc>
                <a:extLst>
                  <a:ext uri="{0D108BD9-81ED-4DB2-BD59-A6C34878D82A}">
                    <a16:rowId xmlns:a16="http://schemas.microsoft.com/office/drawing/2014/main" val="783998908"/>
                  </a:ext>
                </a:extLst>
              </a:tr>
              <a:tr h="3537624">
                <a:tc>
                  <a:txBody>
                    <a:bodyPr/>
                    <a:lstStyle/>
                    <a:p>
                      <a:pPr marL="285750" indent="-285750">
                        <a:buFont typeface="Arial" panose="020B0604020202020204" pitchFamily="34" charset="0"/>
                        <a:buChar char="•"/>
                      </a:pPr>
                      <a:r>
                        <a:rPr lang="en-US"/>
                        <a:t>Tata Motors has a wide &amp; extensive distribution and service network
Many associations like Jaguar Land Rover, </a:t>
                      </a:r>
                      <a:r>
                        <a:rPr lang="en-US" err="1"/>
                        <a:t>Hispanso</a:t>
                      </a:r>
                      <a:r>
                        <a:rPr lang="en-US"/>
                        <a:t>, </a:t>
                      </a:r>
                      <a:r>
                        <a:rPr lang="en-US" err="1"/>
                        <a:t>Macropolo</a:t>
                      </a:r>
                      <a:r>
                        <a:rPr lang="en-US"/>
                        <a:t> </a:t>
                      </a:r>
                      <a:r>
                        <a:rPr lang="en-US" err="1"/>
                        <a:t>etc</a:t>
                      </a:r>
                      <a:r>
                        <a:rPr lang="en-US"/>
                        <a:t> increases Tata Motors’ international presence.
More than 70,000 employees are present with Tata Motors.</a:t>
                      </a:r>
                    </a:p>
                  </a:txBody>
                  <a:tcPr/>
                </a:tc>
                <a:tc>
                  <a:txBody>
                    <a:bodyPr/>
                    <a:lstStyle/>
                    <a:p>
                      <a:pPr marL="285750" indent="-285750">
                        <a:buFont typeface="Arial" panose="020B0604020202020204" pitchFamily="34" charset="0"/>
                        <a:buChar char="•"/>
                      </a:pPr>
                      <a:r>
                        <a:rPr lang="en-US"/>
                        <a:t>Limited international presence as compared to international car manufacturers
Controversies like </a:t>
                      </a:r>
                      <a:r>
                        <a:rPr lang="en-US" err="1"/>
                        <a:t>Singur</a:t>
                      </a:r>
                      <a:r>
                        <a:rPr lang="en-US"/>
                        <a:t> plant for Nano </a:t>
                      </a:r>
                      <a:r>
                        <a:rPr lang="en-US" err="1"/>
                        <a:t>etc</a:t>
                      </a:r>
                      <a:r>
                        <a:rPr lang="en-US"/>
                        <a:t> hurt Tata Motors.</a:t>
                      </a:r>
                    </a:p>
                  </a:txBody>
                  <a:tcPr/>
                </a:tc>
                <a:tc>
                  <a:txBody>
                    <a:bodyPr/>
                    <a:lstStyle/>
                    <a:p>
                      <a:pPr marL="285750" indent="-285750">
                        <a:buFont typeface="Arial" panose="020B0604020202020204" pitchFamily="34" charset="0"/>
                        <a:buChar char="•"/>
                      </a:pPr>
                      <a:r>
                        <a:rPr lang="en-US"/>
                        <a:t>Expanding automobile market can be a boon for Tata Motors.
Increasing per capita income and purchasing capability of potential customer base.</a:t>
                      </a:r>
                    </a:p>
                  </a:txBody>
                  <a:tcPr/>
                </a:tc>
                <a:tc>
                  <a:txBody>
                    <a:bodyPr/>
                    <a:lstStyle/>
                    <a:p>
                      <a:pPr marL="285750" indent="-285750">
                        <a:buFont typeface="Arial" panose="020B0604020202020204" pitchFamily="34" charset="0"/>
                        <a:buChar char="•"/>
                      </a:pPr>
                      <a:r>
                        <a:rPr lang="en-US"/>
                        <a:t>Competition from other big automobile giants means reduced market share for Tata Motors.
Competitive products offering same level features at a lesser price.</a:t>
                      </a:r>
                    </a:p>
                  </a:txBody>
                  <a:tcPr/>
                </a:tc>
                <a:extLst>
                  <a:ext uri="{0D108BD9-81ED-4DB2-BD59-A6C34878D82A}">
                    <a16:rowId xmlns:a16="http://schemas.microsoft.com/office/drawing/2014/main" val="3388952362"/>
                  </a:ext>
                </a:extLst>
              </a:tr>
            </a:tbl>
          </a:graphicData>
        </a:graphic>
      </p:graphicFrame>
    </p:spTree>
    <p:extLst>
      <p:ext uri="{BB962C8B-B14F-4D97-AF65-F5344CB8AC3E}">
        <p14:creationId xmlns:p14="http://schemas.microsoft.com/office/powerpoint/2010/main" val="32390413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BD64-459D-B9D5-55DB-88BFCCDCFD0B}"/>
              </a:ext>
            </a:extLst>
          </p:cNvPr>
          <p:cNvSpPr>
            <a:spLocks noGrp="1"/>
          </p:cNvSpPr>
          <p:nvPr>
            <p:ph type="title"/>
          </p:nvPr>
        </p:nvSpPr>
        <p:spPr>
          <a:xfrm>
            <a:off x="480511" y="236883"/>
            <a:ext cx="8825659" cy="688310"/>
          </a:xfrm>
        </p:spPr>
        <p:txBody>
          <a:bodyPr/>
          <a:lstStyle/>
          <a:p>
            <a:r>
              <a:rPr lang="en-US" sz="2800" b="1">
                <a:solidFill>
                  <a:schemeClr val="accent1">
                    <a:lumMod val="40000"/>
                    <a:lumOff val="60000"/>
                  </a:schemeClr>
                </a:solidFill>
              </a:rPr>
              <a:t>SWOT analysis of </a:t>
            </a:r>
            <a:r>
              <a:rPr lang="en-US" sz="2800" b="1" err="1">
                <a:solidFill>
                  <a:schemeClr val="accent1">
                    <a:lumMod val="40000"/>
                    <a:lumOff val="60000"/>
                  </a:schemeClr>
                </a:solidFill>
              </a:rPr>
              <a:t>Maruti</a:t>
            </a:r>
            <a:r>
              <a:rPr lang="en-US" sz="2800" b="1">
                <a:solidFill>
                  <a:schemeClr val="accent1">
                    <a:lumMod val="40000"/>
                    <a:lumOff val="60000"/>
                  </a:schemeClr>
                </a:solidFill>
              </a:rPr>
              <a:t> Suzuki:</a:t>
            </a:r>
            <a:br>
              <a:rPr lang="en-US" sz="2800" b="1"/>
            </a:br>
            <a:endParaRPr lang="en-US" sz="2800" b="1"/>
          </a:p>
        </p:txBody>
      </p:sp>
      <p:sp>
        <p:nvSpPr>
          <p:cNvPr id="3" name="Content Placeholder 2">
            <a:extLst>
              <a:ext uri="{FF2B5EF4-FFF2-40B4-BE49-F238E27FC236}">
                <a16:creationId xmlns:a16="http://schemas.microsoft.com/office/drawing/2014/main" id="{FB5EC2C9-1D75-BE29-6DE5-DBDC1BF21E83}"/>
              </a:ext>
            </a:extLst>
          </p:cNvPr>
          <p:cNvSpPr>
            <a:spLocks noGrp="1"/>
          </p:cNvSpPr>
          <p:nvPr>
            <p:ph type="body" sz="half" idx="2"/>
          </p:nvPr>
        </p:nvSpPr>
        <p:spPr/>
        <p:txBody>
          <a:bodyPr>
            <a:normAutofit/>
          </a:bodyPr>
          <a:lstStyle/>
          <a:p>
            <a:pPr marL="0" indent="0">
              <a:buNone/>
            </a:pPr>
            <a:endParaRPr lang="en-US" b="1">
              <a:solidFill>
                <a:schemeClr val="accent3">
                  <a:lumMod val="60000"/>
                  <a:lumOff val="40000"/>
                </a:schemeClr>
              </a:solidFill>
            </a:endParaRPr>
          </a:p>
          <a:p>
            <a:endParaRPr lang="en-US" b="1"/>
          </a:p>
        </p:txBody>
      </p:sp>
      <p:graphicFrame>
        <p:nvGraphicFramePr>
          <p:cNvPr id="4" name="Table 3">
            <a:extLst>
              <a:ext uri="{FF2B5EF4-FFF2-40B4-BE49-F238E27FC236}">
                <a16:creationId xmlns:a16="http://schemas.microsoft.com/office/drawing/2014/main" id="{06954E32-628D-EB1C-9735-E6918C54B253}"/>
              </a:ext>
            </a:extLst>
          </p:cNvPr>
          <p:cNvGraphicFramePr>
            <a:graphicFrameLocks noGrp="1"/>
          </p:cNvGraphicFramePr>
          <p:nvPr>
            <p:extLst>
              <p:ext uri="{D42A27DB-BD31-4B8C-83A1-F6EECF244321}">
                <p14:modId xmlns:p14="http://schemas.microsoft.com/office/powerpoint/2010/main" val="2503905339"/>
              </p:ext>
            </p:extLst>
          </p:nvPr>
        </p:nvGraphicFramePr>
        <p:xfrm>
          <a:off x="675744" y="1038237"/>
          <a:ext cx="11217016" cy="5076648"/>
        </p:xfrm>
        <a:graphic>
          <a:graphicData uri="http://schemas.openxmlformats.org/drawingml/2006/table">
            <a:tbl>
              <a:tblPr firstRow="1" bandRow="1">
                <a:tableStyleId>{0505E3EF-67EA-436B-97B2-0124C06EBD24}</a:tableStyleId>
              </a:tblPr>
              <a:tblGrid>
                <a:gridCol w="2804254">
                  <a:extLst>
                    <a:ext uri="{9D8B030D-6E8A-4147-A177-3AD203B41FA5}">
                      <a16:colId xmlns:a16="http://schemas.microsoft.com/office/drawing/2014/main" val="473365789"/>
                    </a:ext>
                  </a:extLst>
                </a:gridCol>
                <a:gridCol w="2804254">
                  <a:extLst>
                    <a:ext uri="{9D8B030D-6E8A-4147-A177-3AD203B41FA5}">
                      <a16:colId xmlns:a16="http://schemas.microsoft.com/office/drawing/2014/main" val="3418381038"/>
                    </a:ext>
                  </a:extLst>
                </a:gridCol>
                <a:gridCol w="2804254">
                  <a:extLst>
                    <a:ext uri="{9D8B030D-6E8A-4147-A177-3AD203B41FA5}">
                      <a16:colId xmlns:a16="http://schemas.microsoft.com/office/drawing/2014/main" val="1907313868"/>
                    </a:ext>
                  </a:extLst>
                </a:gridCol>
                <a:gridCol w="2804254">
                  <a:extLst>
                    <a:ext uri="{9D8B030D-6E8A-4147-A177-3AD203B41FA5}">
                      <a16:colId xmlns:a16="http://schemas.microsoft.com/office/drawing/2014/main" val="3297315871"/>
                    </a:ext>
                  </a:extLst>
                </a:gridCol>
              </a:tblGrid>
              <a:tr h="483845">
                <a:tc>
                  <a:txBody>
                    <a:bodyPr/>
                    <a:lstStyle/>
                    <a:p>
                      <a:pPr algn="ctr"/>
                      <a:r>
                        <a:rPr lang="en-US"/>
                        <a:t>Strengths </a:t>
                      </a:r>
                    </a:p>
                  </a:txBody>
                  <a:tcPr/>
                </a:tc>
                <a:tc>
                  <a:txBody>
                    <a:bodyPr/>
                    <a:lstStyle/>
                    <a:p>
                      <a:pPr algn="ctr"/>
                      <a:r>
                        <a:rPr lang="en-US"/>
                        <a:t>Weaknesses </a:t>
                      </a:r>
                    </a:p>
                  </a:txBody>
                  <a:tcPr/>
                </a:tc>
                <a:tc>
                  <a:txBody>
                    <a:bodyPr/>
                    <a:lstStyle/>
                    <a:p>
                      <a:pPr algn="ctr"/>
                      <a:r>
                        <a:rPr lang="en-US"/>
                        <a:t>Opportunities </a:t>
                      </a:r>
                    </a:p>
                  </a:txBody>
                  <a:tcPr/>
                </a:tc>
                <a:tc>
                  <a:txBody>
                    <a:bodyPr/>
                    <a:lstStyle/>
                    <a:p>
                      <a:pPr algn="ctr"/>
                      <a:r>
                        <a:rPr lang="en-US"/>
                        <a:t>Threats </a:t>
                      </a:r>
                    </a:p>
                  </a:txBody>
                  <a:tcPr/>
                </a:tc>
                <a:extLst>
                  <a:ext uri="{0D108BD9-81ED-4DB2-BD59-A6C34878D82A}">
                    <a16:rowId xmlns:a16="http://schemas.microsoft.com/office/drawing/2014/main" val="3175887246"/>
                  </a:ext>
                </a:extLst>
              </a:tr>
              <a:tr h="4592803">
                <a:tc>
                  <a:txBody>
                    <a:bodyPr/>
                    <a:lstStyle/>
                    <a:p>
                      <a:pPr marL="285750" indent="-285750">
                        <a:buFont typeface="Arial" panose="020B0604020202020204" pitchFamily="34" charset="0"/>
                        <a:buChar char="•"/>
                      </a:pPr>
                      <a:r>
                        <a:rPr lang="en-US" err="1"/>
                        <a:t>Maruti</a:t>
                      </a:r>
                      <a:r>
                        <a:rPr lang="en-US"/>
                        <a:t> Suzuki is the largest passenger car company in India, accounting for around 45% market share.</a:t>
                      </a:r>
                    </a:p>
                    <a:p>
                      <a:pPr marL="285750" indent="-285750">
                        <a:buFont typeface="Arial" panose="020B0604020202020204" pitchFamily="34" charset="0"/>
                        <a:buChar char="•"/>
                      </a:pPr>
                      <a:r>
                        <a:rPr lang="en-US"/>
                        <a:t>Over 12,000 people are employed with </a:t>
                      </a:r>
                      <a:r>
                        <a:rPr lang="en-US" err="1"/>
                        <a:t>Maruti</a:t>
                      </a:r>
                      <a:r>
                        <a:rPr lang="en-US"/>
                        <a:t>.
Strong brand value and strong presence in the second hand car market.</a:t>
                      </a:r>
                    </a:p>
                  </a:txBody>
                  <a:tcPr/>
                </a:tc>
                <a:tc>
                  <a:txBody>
                    <a:bodyPr/>
                    <a:lstStyle/>
                    <a:p>
                      <a:pPr marL="285750" indent="-285750">
                        <a:buFont typeface="Arial" panose="020B0604020202020204" pitchFamily="34" charset="0"/>
                        <a:buChar char="•"/>
                      </a:pPr>
                      <a:r>
                        <a:rPr lang="en-US"/>
                        <a:t>Inability to penetrate into the international market
Employee management, strikes, worker wage problems have affected </a:t>
                      </a:r>
                      <a:r>
                        <a:rPr lang="en-US" err="1"/>
                        <a:t>Maruti’s</a:t>
                      </a:r>
                      <a:r>
                        <a:rPr lang="en-US"/>
                        <a:t> brand image in the past.</a:t>
                      </a:r>
                    </a:p>
                  </a:txBody>
                  <a:tcPr/>
                </a:tc>
                <a:tc>
                  <a:txBody>
                    <a:bodyPr/>
                    <a:lstStyle/>
                    <a:p>
                      <a:pPr marL="285750" indent="-285750">
                        <a:buFont typeface="Arial" panose="020B0604020202020204" pitchFamily="34" charset="0"/>
                        <a:buChar char="•"/>
                      </a:pPr>
                      <a:r>
                        <a:rPr lang="en-US"/>
                        <a:t>Developing hybrid cars and fuel efficient cars for the future can be an opportunity for </a:t>
                      </a:r>
                      <a:r>
                        <a:rPr lang="en-US" err="1"/>
                        <a:t>Maruti</a:t>
                      </a:r>
                      <a:r>
                        <a:rPr lang="en-US"/>
                        <a:t> Suzuki</a:t>
                      </a:r>
                    </a:p>
                    <a:p>
                      <a:pPr marL="285750" indent="-285750">
                        <a:buFont typeface="Arial" panose="020B0604020202020204" pitchFamily="34" charset="0"/>
                        <a:buChar char="•"/>
                      </a:pPr>
                      <a:r>
                        <a:rPr lang="en-US"/>
                        <a:t>Fast growing automobile market and increased purchasing power</a:t>
                      </a:r>
                    </a:p>
                  </a:txBody>
                  <a:tcPr/>
                </a:tc>
                <a:tc>
                  <a:txBody>
                    <a:bodyPr/>
                    <a:lstStyle/>
                    <a:p>
                      <a:pPr marL="285750" indent="-285750">
                        <a:buFont typeface="Arial" panose="020B0604020202020204" pitchFamily="34" charset="0"/>
                        <a:buChar char="•"/>
                      </a:pPr>
                      <a:r>
                        <a:rPr lang="en-US"/>
                        <a:t>Intense competition from global automobile brands and cheaper brands can hurt </a:t>
                      </a:r>
                      <a:r>
                        <a:rPr lang="en-US" err="1"/>
                        <a:t>Maruti</a:t>
                      </a:r>
                      <a:r>
                        <a:rPr lang="en-US"/>
                        <a:t> Suzuki’s business</a:t>
                      </a:r>
                    </a:p>
                    <a:p>
                      <a:pPr marL="285750" indent="-285750">
                        <a:buFont typeface="Arial" panose="020B0604020202020204" pitchFamily="34" charset="0"/>
                        <a:buChar char="•"/>
                      </a:pPr>
                      <a:r>
                        <a:rPr lang="en-US"/>
                        <a:t>Government policies for the automobile sector across the world</a:t>
                      </a:r>
                    </a:p>
                  </a:txBody>
                  <a:tcPr/>
                </a:tc>
                <a:extLst>
                  <a:ext uri="{0D108BD9-81ED-4DB2-BD59-A6C34878D82A}">
                    <a16:rowId xmlns:a16="http://schemas.microsoft.com/office/drawing/2014/main" val="2627715560"/>
                  </a:ext>
                </a:extLst>
              </a:tr>
            </a:tbl>
          </a:graphicData>
        </a:graphic>
      </p:graphicFrame>
    </p:spTree>
    <p:extLst>
      <p:ext uri="{BB962C8B-B14F-4D97-AF65-F5344CB8AC3E}">
        <p14:creationId xmlns:p14="http://schemas.microsoft.com/office/powerpoint/2010/main" val="3731010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6CE35-0684-B59B-B0E6-C00615001D20}"/>
              </a:ext>
            </a:extLst>
          </p:cNvPr>
          <p:cNvSpPr>
            <a:spLocks noGrp="1"/>
          </p:cNvSpPr>
          <p:nvPr>
            <p:ph idx="1"/>
          </p:nvPr>
        </p:nvSpPr>
        <p:spPr>
          <a:xfrm>
            <a:off x="487491" y="375795"/>
            <a:ext cx="11217018" cy="6482205"/>
          </a:xfrm>
        </p:spPr>
        <p:txBody>
          <a:bodyPr>
            <a:normAutofit/>
          </a:bodyPr>
          <a:lstStyle/>
          <a:p>
            <a:pPr marL="0" indent="0">
              <a:buNone/>
            </a:pPr>
            <a:r>
              <a:rPr lang="en-US" sz="2800" b="1" u="sng">
                <a:latin typeface="Congenial Black" panose="02000503040000020004" pitchFamily="2" charset="0"/>
              </a:rPr>
              <a:t>Buyers/Audience’s  persona:</a:t>
            </a:r>
          </a:p>
          <a:p>
            <a:pPr marL="0" indent="0">
              <a:buNone/>
            </a:pPr>
            <a:r>
              <a:rPr lang="en-US" sz="2400" b="1">
                <a:solidFill>
                  <a:schemeClr val="accent3">
                    <a:lumMod val="60000"/>
                    <a:lumOff val="40000"/>
                  </a:schemeClr>
                </a:solidFill>
              </a:rPr>
              <a:t>Target audience :</a:t>
            </a:r>
          </a:p>
          <a:p>
            <a:r>
              <a:rPr lang="en-US" sz="2400" b="1"/>
              <a:t> </a:t>
            </a:r>
            <a:r>
              <a:rPr lang="en-US" sz="2400" b="1">
                <a:latin typeface="Congenial SemiBold" panose="02000503040000020004" pitchFamily="2" charset="0"/>
              </a:rPr>
              <a:t>Every person who searched for anything related to cars, car services, and vehicles.</a:t>
            </a:r>
          </a:p>
          <a:p>
            <a:r>
              <a:rPr lang="en-US" sz="2400" b="1">
                <a:latin typeface="Congenial SemiBold" panose="02000503040000020004" pitchFamily="2" charset="0"/>
              </a:rPr>
              <a:t>People searching for cars are in majority among the age group of 25 to 50.</a:t>
            </a:r>
          </a:p>
          <a:p>
            <a:r>
              <a:rPr lang="en-US" sz="2400" b="1">
                <a:latin typeface="Congenial SemiBold" panose="02000503040000020004" pitchFamily="2" charset="0"/>
              </a:rPr>
              <a:t>Majorly middle class families consider buying </a:t>
            </a:r>
            <a:r>
              <a:rPr lang="en-US" sz="2400" b="1" err="1">
                <a:latin typeface="Congenial SemiBold" panose="02000503040000020004" pitchFamily="2" charset="0"/>
              </a:rPr>
              <a:t>maruti</a:t>
            </a:r>
            <a:r>
              <a:rPr lang="en-US" sz="2400" b="1">
                <a:latin typeface="Congenial SemiBold" panose="02000503040000020004" pitchFamily="2" charset="0"/>
              </a:rPr>
              <a:t> </a:t>
            </a:r>
            <a:r>
              <a:rPr lang="en-US" sz="2400" b="1" err="1">
                <a:latin typeface="Congenial SemiBold" panose="02000503040000020004" pitchFamily="2" charset="0"/>
              </a:rPr>
              <a:t>suzuki</a:t>
            </a:r>
            <a:r>
              <a:rPr lang="en-US" sz="2400" b="1">
                <a:latin typeface="Congenial SemiBold" panose="02000503040000020004" pitchFamily="2" charset="0"/>
              </a:rPr>
              <a:t> cars because of it’s affordability and reliability.</a:t>
            </a:r>
          </a:p>
          <a:p>
            <a:r>
              <a:rPr lang="en-US" sz="2400" b="1">
                <a:latin typeface="Congenial SemiBold" panose="02000503040000020004" pitchFamily="2" charset="0"/>
              </a:rPr>
              <a:t>Business professionals looking for low-maintenance vehicles, and innovative and trending world-class cars with advanced safety features.</a:t>
            </a:r>
          </a:p>
          <a:p>
            <a:r>
              <a:rPr lang="en-US" sz="2400" b="1">
                <a:latin typeface="Congenial SemiBold" panose="02000503040000020004" pitchFamily="2" charset="0"/>
              </a:rPr>
              <a:t>Audience generally prefers cars which mostly satisfies with price, </a:t>
            </a:r>
            <a:r>
              <a:rPr lang="en-US" sz="2400" b="1" err="1">
                <a:latin typeface="Congenial SemiBold" panose="02000503040000020004" pitchFamily="2" charset="0"/>
              </a:rPr>
              <a:t>mileage,design</a:t>
            </a:r>
            <a:r>
              <a:rPr lang="en-US" sz="2400" b="1">
                <a:latin typeface="Congenial SemiBold" panose="02000503040000020004" pitchFamily="2" charset="0"/>
              </a:rPr>
              <a:t> and safety.</a:t>
            </a:r>
          </a:p>
          <a:p>
            <a:r>
              <a:rPr lang="en-US" sz="2400" b="1">
                <a:latin typeface="Congenial SemiBold" panose="02000503040000020004" pitchFamily="2" charset="0"/>
              </a:rPr>
              <a:t>They will buy cars from company which provides them proper customer care </a:t>
            </a:r>
            <a:r>
              <a:rPr lang="en-US" sz="2400" b="1" err="1">
                <a:latin typeface="Congenial SemiBold" panose="02000503040000020004" pitchFamily="2" charset="0"/>
              </a:rPr>
              <a:t>service,sales</a:t>
            </a:r>
            <a:r>
              <a:rPr lang="en-US" sz="2400" b="1">
                <a:latin typeface="Congenial SemiBold" panose="02000503040000020004" pitchFamily="2" charset="0"/>
              </a:rPr>
              <a:t> service , insurance policies etc.</a:t>
            </a:r>
          </a:p>
        </p:txBody>
      </p:sp>
    </p:spTree>
    <p:extLst>
      <p:ext uri="{BB962C8B-B14F-4D97-AF65-F5344CB8AC3E}">
        <p14:creationId xmlns:p14="http://schemas.microsoft.com/office/powerpoint/2010/main" val="32933979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05B71-5DA6-B0FD-1DB7-7D80C524FC67}"/>
              </a:ext>
            </a:extLst>
          </p:cNvPr>
          <p:cNvSpPr>
            <a:spLocks noGrp="1"/>
          </p:cNvSpPr>
          <p:nvPr>
            <p:ph idx="1"/>
          </p:nvPr>
        </p:nvSpPr>
        <p:spPr>
          <a:xfrm>
            <a:off x="745434" y="573926"/>
            <a:ext cx="10426621" cy="5710148"/>
          </a:xfrm>
        </p:spPr>
        <p:txBody>
          <a:bodyPr>
            <a:normAutofit lnSpcReduction="10000"/>
          </a:bodyPr>
          <a:lstStyle/>
          <a:p>
            <a:pPr marL="0" indent="0">
              <a:buNone/>
            </a:pPr>
            <a:r>
              <a:rPr lang="en-US" sz="2800" b="1"/>
              <a:t>Demographic factors:</a:t>
            </a:r>
          </a:p>
          <a:p>
            <a:pPr marL="0" indent="0">
              <a:buNone/>
            </a:pPr>
            <a:r>
              <a:rPr lang="en-US" sz="2400" b="1" err="1">
                <a:solidFill>
                  <a:schemeClr val="accent3">
                    <a:lumMod val="60000"/>
                    <a:lumOff val="40000"/>
                  </a:schemeClr>
                </a:solidFill>
              </a:rPr>
              <a:t>Age</a:t>
            </a:r>
            <a:r>
              <a:rPr lang="en-US" b="1" err="1"/>
              <a:t>:People</a:t>
            </a:r>
            <a:r>
              <a:rPr lang="en-US" b="1"/>
              <a:t> between 25-40 years are highly interested in buying cars from </a:t>
            </a:r>
            <a:r>
              <a:rPr lang="en-US" b="1" err="1"/>
              <a:t>maruti</a:t>
            </a:r>
            <a:r>
              <a:rPr lang="en-US" b="1"/>
              <a:t> </a:t>
            </a:r>
            <a:r>
              <a:rPr lang="en-US" b="1" err="1"/>
              <a:t>suzuki</a:t>
            </a:r>
            <a:endParaRPr lang="en-US" b="1"/>
          </a:p>
          <a:p>
            <a:pPr marL="0" indent="0">
              <a:buNone/>
            </a:pPr>
            <a:r>
              <a:rPr lang="en-US" sz="2400" b="1">
                <a:solidFill>
                  <a:schemeClr val="accent3">
                    <a:lumMod val="60000"/>
                    <a:lumOff val="40000"/>
                  </a:schemeClr>
                </a:solidFill>
              </a:rPr>
              <a:t>Gender</a:t>
            </a:r>
            <a:r>
              <a:rPr lang="en-US" b="1"/>
              <a:t>:</a:t>
            </a:r>
          </a:p>
          <a:p>
            <a:pPr marL="0" indent="0">
              <a:buNone/>
            </a:pPr>
            <a:r>
              <a:rPr lang="en-US" b="1"/>
              <a:t>Male-74%</a:t>
            </a:r>
          </a:p>
          <a:p>
            <a:pPr marL="0" indent="0">
              <a:buNone/>
            </a:pPr>
            <a:r>
              <a:rPr lang="en-US" b="1"/>
              <a:t>Female-26%</a:t>
            </a:r>
          </a:p>
          <a:p>
            <a:pPr marL="0" indent="0">
              <a:buNone/>
            </a:pPr>
            <a:r>
              <a:rPr lang="en-US" sz="2400" b="1">
                <a:solidFill>
                  <a:schemeClr val="accent3">
                    <a:lumMod val="60000"/>
                    <a:lumOff val="40000"/>
                  </a:schemeClr>
                </a:solidFill>
              </a:rPr>
              <a:t>occupation</a:t>
            </a:r>
            <a:r>
              <a:rPr lang="en-US" b="1"/>
              <a:t>: corporate employees, government employees and mostly middle class people are interested in buying cars from </a:t>
            </a:r>
            <a:r>
              <a:rPr lang="en-US" b="1" err="1"/>
              <a:t>maruti</a:t>
            </a:r>
            <a:r>
              <a:rPr lang="en-US" b="1"/>
              <a:t> </a:t>
            </a:r>
            <a:r>
              <a:rPr lang="en-US" b="1" err="1"/>
              <a:t>suzuki</a:t>
            </a:r>
            <a:endParaRPr lang="en-US" b="1"/>
          </a:p>
          <a:p>
            <a:pPr marL="0" indent="0">
              <a:buNone/>
            </a:pPr>
            <a:endParaRPr lang="en-US" b="1"/>
          </a:p>
          <a:p>
            <a:pPr marL="0" indent="0">
              <a:buNone/>
            </a:pPr>
            <a:r>
              <a:rPr lang="en-US" sz="2800" b="1">
                <a:latin typeface="Congenial Black" panose="02000503040000020004" pitchFamily="2" charset="0"/>
              </a:rPr>
              <a:t>Psychographic factors:</a:t>
            </a:r>
          </a:p>
          <a:p>
            <a:pPr marL="0" indent="0">
              <a:buNone/>
            </a:pPr>
            <a:r>
              <a:rPr lang="en-US" sz="2400" b="1">
                <a:solidFill>
                  <a:schemeClr val="accent3">
                    <a:lumMod val="60000"/>
                    <a:lumOff val="40000"/>
                  </a:schemeClr>
                </a:solidFill>
              </a:rPr>
              <a:t>Values</a:t>
            </a:r>
            <a:r>
              <a:rPr lang="en-US" b="1"/>
              <a:t>: Customers want the company to follow ethics</a:t>
            </a:r>
          </a:p>
          <a:p>
            <a:pPr marL="0" indent="0">
              <a:buNone/>
            </a:pPr>
            <a:r>
              <a:rPr lang="en-US" sz="2400" b="1">
                <a:solidFill>
                  <a:schemeClr val="accent3">
                    <a:lumMod val="60000"/>
                    <a:lumOff val="40000"/>
                  </a:schemeClr>
                </a:solidFill>
              </a:rPr>
              <a:t>Interests</a:t>
            </a:r>
            <a:r>
              <a:rPr lang="en-US" b="1"/>
              <a:t>: audience buy cars from </a:t>
            </a:r>
            <a:r>
              <a:rPr lang="en-US" b="1" err="1"/>
              <a:t>maruti</a:t>
            </a:r>
            <a:r>
              <a:rPr lang="en-US" b="1"/>
              <a:t> </a:t>
            </a:r>
            <a:r>
              <a:rPr lang="en-US" b="1" err="1"/>
              <a:t>suzuki</a:t>
            </a:r>
            <a:r>
              <a:rPr lang="en-US" b="1"/>
              <a:t> if the company provides customer satisfaction, </a:t>
            </a:r>
            <a:r>
              <a:rPr lang="en-US" b="1" err="1"/>
              <a:t>affordability,realiability,less</a:t>
            </a:r>
            <a:r>
              <a:rPr lang="en-US" b="1"/>
              <a:t> fuel consuming and give high mileage.</a:t>
            </a:r>
          </a:p>
        </p:txBody>
      </p:sp>
    </p:spTree>
    <p:extLst>
      <p:ext uri="{BB962C8B-B14F-4D97-AF65-F5344CB8AC3E}">
        <p14:creationId xmlns:p14="http://schemas.microsoft.com/office/powerpoint/2010/main" val="1811530436"/>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3DE9-B513-6957-5F89-3BC56D096483}"/>
              </a:ext>
            </a:extLst>
          </p:cNvPr>
          <p:cNvSpPr>
            <a:spLocks noGrp="1"/>
          </p:cNvSpPr>
          <p:nvPr>
            <p:ph type="title"/>
          </p:nvPr>
        </p:nvSpPr>
        <p:spPr>
          <a:xfrm>
            <a:off x="646111" y="452717"/>
            <a:ext cx="10535411" cy="4978307"/>
          </a:xfrm>
        </p:spPr>
        <p:txBody>
          <a:bodyPr/>
          <a:lstStyle/>
          <a:p>
            <a:pPr algn="ctr"/>
            <a:r>
              <a:rPr lang="en-US" b="1">
                <a:solidFill>
                  <a:schemeClr val="tx1"/>
                </a:solidFill>
              </a:rPr>
              <a:t>Part-2</a:t>
            </a:r>
            <a:br>
              <a:rPr lang="en-US" b="1">
                <a:solidFill>
                  <a:schemeClr val="tx1"/>
                </a:solidFill>
              </a:rPr>
            </a:br>
            <a:br>
              <a:rPr lang="en-US" b="1">
                <a:solidFill>
                  <a:schemeClr val="bg1"/>
                </a:solidFill>
              </a:rPr>
            </a:br>
            <a:r>
              <a:rPr lang="en-US" b="1">
                <a:solidFill>
                  <a:schemeClr val="bg1"/>
                </a:solidFill>
              </a:rPr>
              <a:t>Search Engine optimization (SEO)</a:t>
            </a:r>
            <a:br>
              <a:rPr lang="en-US" b="1">
                <a:solidFill>
                  <a:schemeClr val="bg1"/>
                </a:solidFill>
              </a:rPr>
            </a:br>
            <a:br>
              <a:rPr lang="en-US" b="1">
                <a:solidFill>
                  <a:schemeClr val="bg1"/>
                </a:solidFill>
              </a:rPr>
            </a:br>
            <a:r>
              <a:rPr lang="en-US" b="1">
                <a:solidFill>
                  <a:schemeClr val="bg1"/>
                </a:solidFill>
              </a:rPr>
              <a:t>&amp;</a:t>
            </a:r>
            <a:br>
              <a:rPr lang="en-US" b="1">
                <a:solidFill>
                  <a:schemeClr val="bg1"/>
                </a:solidFill>
              </a:rPr>
            </a:br>
            <a:br>
              <a:rPr lang="en-US" b="1">
                <a:solidFill>
                  <a:schemeClr val="bg1"/>
                </a:solidFill>
              </a:rPr>
            </a:br>
            <a:r>
              <a:rPr lang="en-US" b="1">
                <a:solidFill>
                  <a:schemeClr val="bg1"/>
                </a:solidFill>
              </a:rPr>
              <a:t>Keyword Research </a:t>
            </a:r>
            <a:endParaRPr lang="en-US" b="1">
              <a:solidFill>
                <a:schemeClr val="tx1"/>
              </a:solidFill>
            </a:endParaRPr>
          </a:p>
        </p:txBody>
      </p:sp>
    </p:spTree>
    <p:extLst>
      <p:ext uri="{BB962C8B-B14F-4D97-AF65-F5344CB8AC3E}">
        <p14:creationId xmlns:p14="http://schemas.microsoft.com/office/powerpoint/2010/main" val="16522392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3262F-27EE-1D0D-7A37-68D88E2A180F}"/>
              </a:ext>
            </a:extLst>
          </p:cNvPr>
          <p:cNvSpPr>
            <a:spLocks noGrp="1"/>
          </p:cNvSpPr>
          <p:nvPr>
            <p:ph idx="1"/>
          </p:nvPr>
        </p:nvSpPr>
        <p:spPr>
          <a:xfrm>
            <a:off x="230139" y="437914"/>
            <a:ext cx="11731722" cy="5982172"/>
          </a:xfrm>
        </p:spPr>
        <p:txBody>
          <a:bodyPr>
            <a:normAutofit/>
          </a:bodyPr>
          <a:lstStyle/>
          <a:p>
            <a:pPr marL="0" indent="0">
              <a:buNone/>
            </a:pPr>
            <a:r>
              <a:rPr lang="en-US" sz="2800" u="sng">
                <a:latin typeface="Congenial Black" panose="02000503040000020004" pitchFamily="2" charset="0"/>
              </a:rPr>
              <a:t>SEO Audit:</a:t>
            </a:r>
          </a:p>
          <a:p>
            <a:pPr marL="0" indent="0">
              <a:buNone/>
            </a:pPr>
            <a:r>
              <a:rPr lang="en-US" sz="2400" b="1" err="1">
                <a:solidFill>
                  <a:schemeClr val="accent3">
                    <a:lumMod val="60000"/>
                    <a:lumOff val="40000"/>
                  </a:schemeClr>
                </a:solidFill>
              </a:rPr>
              <a:t>Website:</a:t>
            </a:r>
            <a:r>
              <a:rPr lang="en-US" sz="2400" err="1">
                <a:latin typeface="Congenial SemiBold" panose="02000503040000020004" pitchFamily="2" charset="0"/>
              </a:rPr>
              <a:t>marutisuzuki.com</a:t>
            </a:r>
            <a:endParaRPr lang="en-US" sz="2400">
              <a:latin typeface="Congenial SemiBold" panose="02000503040000020004" pitchFamily="2" charset="0"/>
            </a:endParaRPr>
          </a:p>
          <a:p>
            <a:pPr marL="0" indent="0">
              <a:buNone/>
            </a:pPr>
            <a:r>
              <a:rPr lang="en-US" sz="2400" b="1">
                <a:solidFill>
                  <a:schemeClr val="accent3">
                    <a:lumMod val="60000"/>
                    <a:lumOff val="40000"/>
                  </a:schemeClr>
                </a:solidFill>
              </a:rPr>
              <a:t>Website </a:t>
            </a:r>
            <a:r>
              <a:rPr lang="en-US" sz="2400" b="1" err="1">
                <a:solidFill>
                  <a:schemeClr val="accent3">
                    <a:lumMod val="60000"/>
                    <a:lumOff val="40000"/>
                  </a:schemeClr>
                </a:solidFill>
              </a:rPr>
              <a:t>Ranking:</a:t>
            </a:r>
            <a:r>
              <a:rPr lang="en-US" sz="2400" err="1">
                <a:latin typeface="Congenial SemiBold" panose="02000503040000020004" pitchFamily="2" charset="0"/>
              </a:rPr>
              <a:t>Over</a:t>
            </a:r>
            <a:r>
              <a:rPr lang="en-US" sz="2400">
                <a:latin typeface="Congenial SemiBold" panose="02000503040000020004" pitchFamily="2" charset="0"/>
              </a:rPr>
              <a:t> the last three months, </a:t>
            </a:r>
            <a:r>
              <a:rPr lang="en-US" sz="2400" err="1">
                <a:latin typeface="Congenial SemiBold" panose="02000503040000020004" pitchFamily="2" charset="0"/>
              </a:rPr>
              <a:t>marutisuzuki.com’s</a:t>
            </a:r>
            <a:r>
              <a:rPr lang="en-US" sz="2400">
                <a:latin typeface="Congenial SemiBold" panose="02000503040000020004" pitchFamily="2" charset="0"/>
              </a:rPr>
              <a:t> global ranking has decreased from 11,151 to 10,484.</a:t>
            </a:r>
          </a:p>
          <a:p>
            <a:pPr marL="0" indent="0">
              <a:buNone/>
            </a:pPr>
            <a:r>
              <a:rPr lang="en-US" sz="2400" b="1">
                <a:solidFill>
                  <a:schemeClr val="accent3">
                    <a:lumMod val="60000"/>
                    <a:lumOff val="40000"/>
                  </a:schemeClr>
                </a:solidFill>
              </a:rPr>
              <a:t>Website </a:t>
            </a:r>
            <a:r>
              <a:rPr lang="en-US" sz="2400" b="1" err="1">
                <a:solidFill>
                  <a:schemeClr val="accent3">
                    <a:lumMod val="60000"/>
                    <a:lumOff val="40000"/>
                  </a:schemeClr>
                </a:solidFill>
              </a:rPr>
              <a:t>traffic:</a:t>
            </a:r>
            <a:r>
              <a:rPr lang="en-US" sz="2400" err="1">
                <a:latin typeface="Congenial SemiBold" panose="02000503040000020004" pitchFamily="2" charset="0"/>
              </a:rPr>
              <a:t>marutisuzuki.com’s</a:t>
            </a:r>
            <a:r>
              <a:rPr lang="en-US" sz="2400">
                <a:latin typeface="Congenial SemiBold" panose="02000503040000020004" pitchFamily="2" charset="0"/>
              </a:rPr>
              <a:t> traffic has increased by 5.53% compared to last month</a:t>
            </a:r>
          </a:p>
          <a:p>
            <a:pPr marL="0" indent="0">
              <a:buNone/>
            </a:pPr>
            <a:r>
              <a:rPr lang="en-US" sz="2400" b="1">
                <a:solidFill>
                  <a:schemeClr val="accent3">
                    <a:lumMod val="60000"/>
                    <a:lumOff val="40000"/>
                  </a:schemeClr>
                </a:solidFill>
              </a:rPr>
              <a:t>Engagement analysis:</a:t>
            </a:r>
          </a:p>
          <a:p>
            <a:pPr marL="0" indent="0">
              <a:buNone/>
            </a:pPr>
            <a:endParaRPr lang="en-US" sz="2400"/>
          </a:p>
        </p:txBody>
      </p:sp>
      <p:pic>
        <p:nvPicPr>
          <p:cNvPr id="8" name="Picture 7">
            <a:extLst>
              <a:ext uri="{FF2B5EF4-FFF2-40B4-BE49-F238E27FC236}">
                <a16:creationId xmlns:a16="http://schemas.microsoft.com/office/drawing/2014/main" id="{E1103977-D5D0-63C2-6A41-C150C3B75B3F}"/>
              </a:ext>
            </a:extLst>
          </p:cNvPr>
          <p:cNvPicPr>
            <a:picLocks noChangeAspect="1"/>
          </p:cNvPicPr>
          <p:nvPr/>
        </p:nvPicPr>
        <p:blipFill>
          <a:blip r:embed="rId2"/>
          <a:stretch>
            <a:fillRect/>
          </a:stretch>
        </p:blipFill>
        <p:spPr>
          <a:xfrm>
            <a:off x="649326" y="3691677"/>
            <a:ext cx="4852693" cy="2960943"/>
          </a:xfrm>
          <a:prstGeom prst="rect">
            <a:avLst/>
          </a:prstGeom>
        </p:spPr>
      </p:pic>
      <p:pic>
        <p:nvPicPr>
          <p:cNvPr id="9" name="Picture 8">
            <a:extLst>
              <a:ext uri="{FF2B5EF4-FFF2-40B4-BE49-F238E27FC236}">
                <a16:creationId xmlns:a16="http://schemas.microsoft.com/office/drawing/2014/main" id="{93720477-2353-D073-B6FE-7E2213C876FF}"/>
              </a:ext>
            </a:extLst>
          </p:cNvPr>
          <p:cNvPicPr>
            <a:picLocks noChangeAspect="1"/>
          </p:cNvPicPr>
          <p:nvPr/>
        </p:nvPicPr>
        <p:blipFill>
          <a:blip r:embed="rId3"/>
          <a:stretch>
            <a:fillRect/>
          </a:stretch>
        </p:blipFill>
        <p:spPr>
          <a:xfrm>
            <a:off x="5921206" y="3034984"/>
            <a:ext cx="5621468" cy="3617635"/>
          </a:xfrm>
          <a:prstGeom prst="rect">
            <a:avLst/>
          </a:prstGeom>
        </p:spPr>
      </p:pic>
    </p:spTree>
    <p:extLst>
      <p:ext uri="{BB962C8B-B14F-4D97-AF65-F5344CB8AC3E}">
        <p14:creationId xmlns:p14="http://schemas.microsoft.com/office/powerpoint/2010/main" val="5916099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A27F7-3AC9-2A77-D3DF-86A605C34C75}"/>
              </a:ext>
            </a:extLst>
          </p:cNvPr>
          <p:cNvSpPr>
            <a:spLocks noGrp="1"/>
          </p:cNvSpPr>
          <p:nvPr>
            <p:ph idx="1"/>
          </p:nvPr>
        </p:nvSpPr>
        <p:spPr>
          <a:xfrm>
            <a:off x="460868" y="295926"/>
            <a:ext cx="11270264" cy="6017669"/>
          </a:xfrm>
        </p:spPr>
        <p:txBody>
          <a:bodyPr>
            <a:normAutofit lnSpcReduction="10000"/>
          </a:bodyPr>
          <a:lstStyle/>
          <a:p>
            <a:pPr marL="0" indent="0">
              <a:buNone/>
            </a:pPr>
            <a:r>
              <a:rPr lang="en-US" sz="2800" b="1">
                <a:solidFill>
                  <a:schemeClr val="accent3">
                    <a:lumMod val="60000"/>
                    <a:lumOff val="40000"/>
                  </a:schemeClr>
                </a:solidFill>
              </a:rPr>
              <a:t>Social media traffic:</a:t>
            </a:r>
          </a:p>
          <a:p>
            <a:pPr marL="0" indent="0">
              <a:buNone/>
            </a:pPr>
            <a:r>
              <a:rPr lang="en-US" sz="2400" b="1" err="1">
                <a:latin typeface="Congenial SemiBold" panose="02000503040000020004" pitchFamily="2" charset="0"/>
              </a:rPr>
              <a:t>marutisuzuki.com</a:t>
            </a:r>
            <a:r>
              <a:rPr lang="en-US" sz="2400" b="1">
                <a:latin typeface="Congenial SemiBold" panose="02000503040000020004" pitchFamily="2" charset="0"/>
              </a:rPr>
              <a:t> gets most of its </a:t>
            </a:r>
          </a:p>
          <a:p>
            <a:pPr marL="0" indent="0">
              <a:buNone/>
            </a:pPr>
            <a:r>
              <a:rPr lang="en-US" sz="2400" b="1">
                <a:latin typeface="Congenial SemiBold" panose="02000503040000020004" pitchFamily="2" charset="0"/>
              </a:rPr>
              <a:t>social media traffic from </a:t>
            </a:r>
            <a:r>
              <a:rPr lang="en-US" sz="2400" b="1" err="1">
                <a:latin typeface="Congenial SemiBold" panose="02000503040000020004" pitchFamily="2" charset="0"/>
              </a:rPr>
              <a:t>Youtube</a:t>
            </a:r>
            <a:r>
              <a:rPr lang="en-US" sz="2400" b="1">
                <a:latin typeface="Congenial SemiBold" panose="02000503040000020004" pitchFamily="2" charset="0"/>
              </a:rPr>
              <a:t>,</a:t>
            </a:r>
          </a:p>
          <a:p>
            <a:pPr marL="0" indent="0">
              <a:buNone/>
            </a:pPr>
            <a:r>
              <a:rPr lang="en-US" sz="2400" b="1">
                <a:latin typeface="Congenial SemiBold" panose="02000503040000020004" pitchFamily="2" charset="0"/>
              </a:rPr>
              <a:t>followed by WhatsApp </a:t>
            </a:r>
            <a:r>
              <a:rPr lang="en-US" sz="2400" b="1" err="1">
                <a:latin typeface="Congenial SemiBold" panose="02000503040000020004" pitchFamily="2" charset="0"/>
              </a:rPr>
              <a:t>Webapp</a:t>
            </a:r>
            <a:r>
              <a:rPr lang="en-US" sz="2400" b="1">
                <a:latin typeface="Congenial SemiBold" panose="02000503040000020004" pitchFamily="2" charset="0"/>
              </a:rPr>
              <a:t> </a:t>
            </a:r>
          </a:p>
          <a:p>
            <a:pPr marL="0" indent="0">
              <a:buNone/>
            </a:pPr>
            <a:r>
              <a:rPr lang="en-US" sz="2400" b="1">
                <a:latin typeface="Congenial SemiBold" panose="02000503040000020004" pitchFamily="2" charset="0"/>
              </a:rPr>
              <a:t>and Facebook.</a:t>
            </a:r>
          </a:p>
          <a:p>
            <a:pPr marL="0" indent="0">
              <a:buNone/>
            </a:pPr>
            <a:endParaRPr lang="en-US" sz="2400" b="1"/>
          </a:p>
          <a:p>
            <a:pPr marL="0" indent="0">
              <a:buNone/>
            </a:pPr>
            <a:endParaRPr lang="en-US" sz="2400" b="1"/>
          </a:p>
          <a:p>
            <a:pPr marL="0" indent="0">
              <a:buNone/>
            </a:pPr>
            <a:r>
              <a:rPr lang="en-US" sz="2800" b="1">
                <a:solidFill>
                  <a:schemeClr val="accent3">
                    <a:lumMod val="60000"/>
                    <a:lumOff val="40000"/>
                  </a:schemeClr>
                </a:solidFill>
              </a:rPr>
              <a:t>Backlinks:</a:t>
            </a:r>
          </a:p>
          <a:p>
            <a:pPr marL="0" indent="0">
              <a:buNone/>
            </a:pPr>
            <a:r>
              <a:rPr lang="en-US" sz="2800" b="1">
                <a:latin typeface="Congenial SemiBold" panose="02000503040000020004" pitchFamily="2" charset="0"/>
              </a:rPr>
              <a:t>In </a:t>
            </a:r>
            <a:r>
              <a:rPr lang="en-US" sz="2400" b="1">
                <a:latin typeface="Congenial SemiBold" panose="02000503040000020004" pitchFamily="2" charset="0"/>
              </a:rPr>
              <a:t>this </a:t>
            </a:r>
            <a:r>
              <a:rPr lang="en-US" sz="2400" b="1" err="1">
                <a:latin typeface="Congenial SemiBold" panose="02000503040000020004" pitchFamily="2" charset="0"/>
              </a:rPr>
              <a:t>stage,we</a:t>
            </a:r>
            <a:r>
              <a:rPr lang="en-US" sz="2400" b="1">
                <a:latin typeface="Congenial SemiBold" panose="02000503040000020004" pitchFamily="2" charset="0"/>
              </a:rPr>
              <a:t> </a:t>
            </a:r>
            <a:r>
              <a:rPr lang="en-US" sz="2400" b="1" err="1">
                <a:latin typeface="Congenial SemiBold" panose="02000503040000020004" pitchFamily="2" charset="0"/>
              </a:rPr>
              <a:t>analyse</a:t>
            </a:r>
            <a:r>
              <a:rPr lang="en-US" sz="2400" b="1">
                <a:latin typeface="Congenial SemiBold" panose="02000503040000020004" pitchFamily="2" charset="0"/>
              </a:rPr>
              <a:t> </a:t>
            </a:r>
          </a:p>
          <a:p>
            <a:pPr marL="0" indent="0">
              <a:buNone/>
            </a:pPr>
            <a:r>
              <a:rPr lang="en-US" sz="2400" b="1">
                <a:latin typeface="Congenial SemiBold" panose="02000503040000020004" pitchFamily="2" charset="0"/>
              </a:rPr>
              <a:t>the quality and quality of the </a:t>
            </a:r>
          </a:p>
          <a:p>
            <a:pPr marL="0" indent="0">
              <a:buNone/>
            </a:pPr>
            <a:r>
              <a:rPr lang="en-US" sz="2400" b="1">
                <a:latin typeface="Congenial SemiBold" panose="02000503040000020004" pitchFamily="2" charset="0"/>
              </a:rPr>
              <a:t>Website that link back to </a:t>
            </a:r>
            <a:r>
              <a:rPr lang="en-US" sz="2400" b="1" err="1">
                <a:latin typeface="Congenial SemiBold" panose="02000503040000020004" pitchFamily="2" charset="0"/>
              </a:rPr>
              <a:t>maruti</a:t>
            </a:r>
            <a:endParaRPr lang="en-US" sz="2400" b="1">
              <a:latin typeface="Congenial SemiBold" panose="02000503040000020004" pitchFamily="2" charset="0"/>
            </a:endParaRPr>
          </a:p>
          <a:p>
            <a:pPr marL="0" indent="0">
              <a:buNone/>
            </a:pPr>
            <a:r>
              <a:rPr lang="en-US" sz="2400" b="1" err="1">
                <a:latin typeface="Congenial SemiBold" panose="02000503040000020004" pitchFamily="2" charset="0"/>
              </a:rPr>
              <a:t>suzuki</a:t>
            </a:r>
            <a:r>
              <a:rPr lang="en-US" sz="2400" b="1">
                <a:latin typeface="Congenial SemiBold" panose="02000503040000020004" pitchFamily="2" charset="0"/>
              </a:rPr>
              <a:t> ‘s site.</a:t>
            </a:r>
          </a:p>
          <a:p>
            <a:pPr marL="0" indent="0">
              <a:buNone/>
            </a:pPr>
            <a:endParaRPr lang="en-US" sz="2400" b="1"/>
          </a:p>
        </p:txBody>
      </p:sp>
      <p:pic>
        <p:nvPicPr>
          <p:cNvPr id="4" name="Picture 3">
            <a:extLst>
              <a:ext uri="{FF2B5EF4-FFF2-40B4-BE49-F238E27FC236}">
                <a16:creationId xmlns:a16="http://schemas.microsoft.com/office/drawing/2014/main" id="{BDD0BC5C-1F6D-5C81-69B4-073FDB9CFD41}"/>
              </a:ext>
            </a:extLst>
          </p:cNvPr>
          <p:cNvPicPr>
            <a:picLocks noChangeAspect="1"/>
          </p:cNvPicPr>
          <p:nvPr/>
        </p:nvPicPr>
        <p:blipFill>
          <a:blip r:embed="rId2"/>
          <a:stretch>
            <a:fillRect/>
          </a:stretch>
        </p:blipFill>
        <p:spPr>
          <a:xfrm>
            <a:off x="6096000" y="295926"/>
            <a:ext cx="5635132" cy="2313096"/>
          </a:xfrm>
          <a:prstGeom prst="rect">
            <a:avLst/>
          </a:prstGeom>
        </p:spPr>
      </p:pic>
      <p:pic>
        <p:nvPicPr>
          <p:cNvPr id="2" name="Picture 1">
            <a:extLst>
              <a:ext uri="{FF2B5EF4-FFF2-40B4-BE49-F238E27FC236}">
                <a16:creationId xmlns:a16="http://schemas.microsoft.com/office/drawing/2014/main" id="{39B4F708-804F-A35E-5B6A-DCA4C70EC200}"/>
              </a:ext>
            </a:extLst>
          </p:cNvPr>
          <p:cNvPicPr>
            <a:picLocks noChangeAspect="1"/>
          </p:cNvPicPr>
          <p:nvPr/>
        </p:nvPicPr>
        <p:blipFill>
          <a:blip r:embed="rId3"/>
          <a:stretch>
            <a:fillRect/>
          </a:stretch>
        </p:blipFill>
        <p:spPr>
          <a:xfrm>
            <a:off x="5865566" y="3006406"/>
            <a:ext cx="6096000" cy="3439650"/>
          </a:xfrm>
          <a:prstGeom prst="rect">
            <a:avLst/>
          </a:prstGeom>
        </p:spPr>
      </p:pic>
    </p:spTree>
    <p:extLst>
      <p:ext uri="{BB962C8B-B14F-4D97-AF65-F5344CB8AC3E}">
        <p14:creationId xmlns:p14="http://schemas.microsoft.com/office/powerpoint/2010/main" val="37170085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F129F-7520-6C5B-9016-ABDE1F70B265}"/>
              </a:ext>
            </a:extLst>
          </p:cNvPr>
          <p:cNvSpPr>
            <a:spLocks noGrp="1"/>
          </p:cNvSpPr>
          <p:nvPr>
            <p:ph idx="1"/>
          </p:nvPr>
        </p:nvSpPr>
        <p:spPr>
          <a:xfrm>
            <a:off x="248479" y="0"/>
            <a:ext cx="11252516" cy="2094317"/>
          </a:xfrm>
        </p:spPr>
        <p:txBody>
          <a:bodyPr>
            <a:normAutofit lnSpcReduction="10000"/>
          </a:bodyPr>
          <a:lstStyle/>
          <a:p>
            <a:pPr marL="0" indent="0">
              <a:buNone/>
            </a:pPr>
            <a:r>
              <a:rPr lang="en-US" sz="2800" b="1" u="sng">
                <a:solidFill>
                  <a:schemeClr val="accent3">
                    <a:lumMod val="60000"/>
                    <a:lumOff val="40000"/>
                  </a:schemeClr>
                </a:solidFill>
                <a:latin typeface="Congenial Black" panose="02000503040000020004" pitchFamily="2" charset="0"/>
              </a:rPr>
              <a:t>Keyword Research:</a:t>
            </a:r>
          </a:p>
          <a:p>
            <a:pPr marL="0" indent="0">
              <a:buNone/>
            </a:pPr>
            <a:r>
              <a:rPr lang="en-US" sz="2400" b="1"/>
              <a:t>We conduct research to identify relevant keywords which are searched by users for obtaining data related to </a:t>
            </a:r>
            <a:r>
              <a:rPr lang="en-US" sz="2400" b="1" err="1"/>
              <a:t>maruti</a:t>
            </a:r>
            <a:r>
              <a:rPr lang="en-US" sz="2400" b="1"/>
              <a:t> Suzuki .This research helps in </a:t>
            </a:r>
            <a:r>
              <a:rPr lang="en-US" sz="2400" b="1" err="1"/>
              <a:t>optimising</a:t>
            </a:r>
            <a:r>
              <a:rPr lang="en-US" sz="2400" b="1"/>
              <a:t> website content and meta tags to improve search engine rankings.</a:t>
            </a:r>
          </a:p>
        </p:txBody>
      </p:sp>
      <p:pic>
        <p:nvPicPr>
          <p:cNvPr id="2" name="Picture 1">
            <a:extLst>
              <a:ext uri="{FF2B5EF4-FFF2-40B4-BE49-F238E27FC236}">
                <a16:creationId xmlns:a16="http://schemas.microsoft.com/office/drawing/2014/main" id="{07B36A32-B299-0F2F-31AF-4490B05D2DF3}"/>
              </a:ext>
            </a:extLst>
          </p:cNvPr>
          <p:cNvPicPr>
            <a:picLocks noChangeAspect="1"/>
          </p:cNvPicPr>
          <p:nvPr/>
        </p:nvPicPr>
        <p:blipFill>
          <a:blip r:embed="rId2"/>
          <a:stretch>
            <a:fillRect/>
          </a:stretch>
        </p:blipFill>
        <p:spPr>
          <a:xfrm>
            <a:off x="922919" y="2236303"/>
            <a:ext cx="10578075" cy="4454861"/>
          </a:xfrm>
          <a:prstGeom prst="rect">
            <a:avLst/>
          </a:prstGeom>
        </p:spPr>
      </p:pic>
    </p:spTree>
    <p:extLst>
      <p:ext uri="{BB962C8B-B14F-4D97-AF65-F5344CB8AC3E}">
        <p14:creationId xmlns:p14="http://schemas.microsoft.com/office/powerpoint/2010/main" val="8378713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A9ABCA-5707-9052-7FE6-99133CFA3214}"/>
              </a:ext>
            </a:extLst>
          </p:cNvPr>
          <p:cNvSpPr>
            <a:spLocks noGrp="1"/>
          </p:cNvSpPr>
          <p:nvPr>
            <p:ph idx="1"/>
          </p:nvPr>
        </p:nvSpPr>
        <p:spPr>
          <a:xfrm>
            <a:off x="772058" y="661899"/>
            <a:ext cx="10647884" cy="5534202"/>
          </a:xfrm>
        </p:spPr>
        <p:txBody>
          <a:bodyPr/>
          <a:lstStyle/>
          <a:p>
            <a:pPr marL="0" indent="0">
              <a:buNone/>
            </a:pPr>
            <a:r>
              <a:rPr lang="en-US" sz="2800" b="1">
                <a:solidFill>
                  <a:schemeClr val="accent3">
                    <a:lumMod val="60000"/>
                    <a:lumOff val="40000"/>
                  </a:schemeClr>
                </a:solidFill>
              </a:rPr>
              <a:t>On page optimization:</a:t>
            </a:r>
          </a:p>
          <a:p>
            <a:pPr marL="0" indent="0">
              <a:buNone/>
            </a:pPr>
            <a:r>
              <a:rPr lang="en-US">
                <a:latin typeface="Congenial SemiBold" panose="02000503040000020004" pitchFamily="2" charset="0"/>
              </a:rPr>
              <a:t>In this ,we focus on optimizing web pages of </a:t>
            </a:r>
            <a:r>
              <a:rPr lang="en-US" err="1">
                <a:latin typeface="Congenial SemiBold" panose="02000503040000020004" pitchFamily="2" charset="0"/>
              </a:rPr>
              <a:t>maruti</a:t>
            </a:r>
            <a:r>
              <a:rPr lang="en-US">
                <a:latin typeface="Congenial SemiBold" panose="02000503040000020004" pitchFamily="2" charset="0"/>
              </a:rPr>
              <a:t> </a:t>
            </a:r>
            <a:r>
              <a:rPr lang="en-US" err="1">
                <a:latin typeface="Congenial SemiBold" panose="02000503040000020004" pitchFamily="2" charset="0"/>
              </a:rPr>
              <a:t>suzuki</a:t>
            </a:r>
            <a:r>
              <a:rPr lang="en-US">
                <a:latin typeface="Congenial SemiBold" panose="02000503040000020004" pitchFamily="2" charset="0"/>
              </a:rPr>
              <a:t> website .</a:t>
            </a:r>
          </a:p>
          <a:p>
            <a:r>
              <a:rPr lang="en-US">
                <a:latin typeface="Congenial SemiBold" panose="02000503040000020004" pitchFamily="2" charset="0"/>
              </a:rPr>
              <a:t>We identified  how many users are searching relevant keywords and it’s  volume, difficulty in searching .</a:t>
            </a:r>
          </a:p>
          <a:p>
            <a:r>
              <a:rPr lang="en-US">
                <a:latin typeface="Congenial SemiBold" panose="02000503040000020004" pitchFamily="2" charset="0"/>
              </a:rPr>
              <a:t>We also identified it’s traffic percentage.</a:t>
            </a:r>
          </a:p>
          <a:p>
            <a:r>
              <a:rPr lang="en-US">
                <a:latin typeface="Congenial SemiBold" panose="02000503040000020004" pitchFamily="2" charset="0"/>
              </a:rPr>
              <a:t>Most of them uses  keyword ‘</a:t>
            </a:r>
            <a:r>
              <a:rPr lang="en-US" err="1">
                <a:latin typeface="Congenial SemiBold" panose="02000503040000020004" pitchFamily="2" charset="0"/>
              </a:rPr>
              <a:t>maruthi</a:t>
            </a:r>
            <a:r>
              <a:rPr lang="en-US">
                <a:latin typeface="Congenial SemiBold" panose="02000503040000020004" pitchFamily="2" charset="0"/>
              </a:rPr>
              <a:t> </a:t>
            </a:r>
            <a:r>
              <a:rPr lang="en-US" err="1">
                <a:latin typeface="Congenial SemiBold" panose="02000503040000020004" pitchFamily="2" charset="0"/>
              </a:rPr>
              <a:t>suzuki</a:t>
            </a:r>
            <a:r>
              <a:rPr lang="en-US">
                <a:latin typeface="Congenial SemiBold" panose="02000503040000020004" pitchFamily="2" charset="0"/>
              </a:rPr>
              <a:t> car price’ .</a:t>
            </a:r>
          </a:p>
          <a:p>
            <a:pPr marL="0" indent="0">
              <a:buNone/>
            </a:pPr>
            <a:r>
              <a:rPr lang="en-US" sz="2400">
                <a:solidFill>
                  <a:schemeClr val="accent3">
                    <a:lumMod val="60000"/>
                    <a:lumOff val="40000"/>
                  </a:schemeClr>
                </a:solidFill>
                <a:latin typeface="Congenial SemiBold" panose="02000503040000020004" pitchFamily="2" charset="0"/>
              </a:rPr>
              <a:t>Meta tags:</a:t>
            </a:r>
          </a:p>
          <a:p>
            <a:pPr marL="0" indent="0">
              <a:buNone/>
            </a:pPr>
            <a:r>
              <a:rPr lang="en-US" err="1">
                <a:latin typeface="Congenial SemiBold" panose="02000503040000020004" pitchFamily="2" charset="0"/>
              </a:rPr>
              <a:t>Maruti</a:t>
            </a:r>
            <a:r>
              <a:rPr lang="en-US">
                <a:latin typeface="Congenial SemiBold" panose="02000503040000020004" pitchFamily="2" charset="0"/>
              </a:rPr>
              <a:t> </a:t>
            </a:r>
            <a:r>
              <a:rPr lang="en-US" err="1">
                <a:latin typeface="Congenial SemiBold" panose="02000503040000020004" pitchFamily="2" charset="0"/>
              </a:rPr>
              <a:t>price,maruti</a:t>
            </a:r>
            <a:r>
              <a:rPr lang="en-US">
                <a:latin typeface="Congenial SemiBold" panose="02000503040000020004" pitchFamily="2" charset="0"/>
              </a:rPr>
              <a:t> </a:t>
            </a:r>
            <a:r>
              <a:rPr lang="en-US" err="1">
                <a:latin typeface="Congenial SemiBold" panose="02000503040000020004" pitchFamily="2" charset="0"/>
              </a:rPr>
              <a:t>suzuki,suzuki</a:t>
            </a:r>
            <a:r>
              <a:rPr lang="en-US">
                <a:latin typeface="Congenial SemiBold" panose="02000503040000020004" pitchFamily="2" charset="0"/>
              </a:rPr>
              <a:t> </a:t>
            </a:r>
            <a:r>
              <a:rPr lang="en-US" err="1">
                <a:latin typeface="Congenial SemiBold" panose="02000503040000020004" pitchFamily="2" charset="0"/>
              </a:rPr>
              <a:t>cars,neza,arena,Baleno</a:t>
            </a:r>
            <a:r>
              <a:rPr lang="en-US">
                <a:latin typeface="Congenial SemiBold" panose="02000503040000020004" pitchFamily="2" charset="0"/>
              </a:rPr>
              <a:t>.</a:t>
            </a:r>
          </a:p>
          <a:p>
            <a:pPr marL="0" indent="0">
              <a:buNone/>
            </a:pPr>
            <a:r>
              <a:rPr lang="en-US" sz="2400">
                <a:solidFill>
                  <a:schemeClr val="accent3">
                    <a:lumMod val="60000"/>
                    <a:lumOff val="40000"/>
                  </a:schemeClr>
                </a:solidFill>
                <a:latin typeface="Congenial SemiBold" panose="02000503040000020004" pitchFamily="2" charset="0"/>
              </a:rPr>
              <a:t>Meta description:</a:t>
            </a:r>
          </a:p>
          <a:p>
            <a:r>
              <a:rPr lang="en-US">
                <a:latin typeface="Congenial SemiBold" panose="02000503040000020004" pitchFamily="2" charset="0"/>
              </a:rPr>
              <a:t>Buy cars from </a:t>
            </a:r>
            <a:r>
              <a:rPr lang="en-US" err="1">
                <a:latin typeface="Congenial SemiBold" panose="02000503040000020004" pitchFamily="2" charset="0"/>
              </a:rPr>
              <a:t>maruti</a:t>
            </a:r>
            <a:r>
              <a:rPr lang="en-US">
                <a:latin typeface="Congenial SemiBold" panose="02000503040000020004" pitchFamily="2" charset="0"/>
              </a:rPr>
              <a:t> </a:t>
            </a:r>
            <a:r>
              <a:rPr lang="en-US" err="1">
                <a:latin typeface="Congenial SemiBold" panose="02000503040000020004" pitchFamily="2" charset="0"/>
              </a:rPr>
              <a:t>suzuki</a:t>
            </a:r>
            <a:r>
              <a:rPr lang="en-US">
                <a:latin typeface="Congenial SemiBold" panose="02000503040000020004" pitchFamily="2" charset="0"/>
              </a:rPr>
              <a:t>.</a:t>
            </a:r>
          </a:p>
          <a:p>
            <a:r>
              <a:rPr lang="en-US" err="1">
                <a:latin typeface="Congenial SemiBold" panose="02000503040000020004" pitchFamily="2" charset="0"/>
              </a:rPr>
              <a:t>Maruti</a:t>
            </a:r>
            <a:r>
              <a:rPr lang="en-US">
                <a:latin typeface="Congenial SemiBold" panose="02000503040000020004" pitchFamily="2" charset="0"/>
              </a:rPr>
              <a:t> Suzuki </a:t>
            </a:r>
            <a:r>
              <a:rPr lang="en-US" err="1">
                <a:latin typeface="Congenial SemiBold" panose="02000503040000020004" pitchFamily="2" charset="0"/>
              </a:rPr>
              <a:t>jimny</a:t>
            </a:r>
            <a:r>
              <a:rPr lang="en-US">
                <a:latin typeface="Congenial SemiBold" panose="02000503040000020004" pitchFamily="2" charset="0"/>
              </a:rPr>
              <a:t> at 12.7 </a:t>
            </a:r>
            <a:r>
              <a:rPr lang="en-US" err="1">
                <a:latin typeface="Congenial SemiBold" panose="02000503040000020004" pitchFamily="2" charset="0"/>
              </a:rPr>
              <a:t>laks</a:t>
            </a:r>
            <a:r>
              <a:rPr lang="en-US">
                <a:latin typeface="Congenial SemiBold" panose="02000503040000020004" pitchFamily="2" charset="0"/>
              </a:rPr>
              <a:t>.</a:t>
            </a:r>
          </a:p>
          <a:p>
            <a:r>
              <a:rPr lang="en-US">
                <a:latin typeface="Congenial SemiBold" panose="02000503040000020004" pitchFamily="2" charset="0"/>
              </a:rPr>
              <a:t>Launching new </a:t>
            </a:r>
            <a:r>
              <a:rPr lang="en-US" err="1">
                <a:latin typeface="Congenial SemiBold" panose="02000503040000020004" pitchFamily="2" charset="0"/>
              </a:rPr>
              <a:t>suzuki</a:t>
            </a:r>
            <a:r>
              <a:rPr lang="en-US">
                <a:latin typeface="Congenial SemiBold" panose="02000503040000020004" pitchFamily="2" charset="0"/>
              </a:rPr>
              <a:t> cars.</a:t>
            </a:r>
          </a:p>
        </p:txBody>
      </p:sp>
    </p:spTree>
    <p:extLst>
      <p:ext uri="{BB962C8B-B14F-4D97-AF65-F5344CB8AC3E}">
        <p14:creationId xmlns:p14="http://schemas.microsoft.com/office/powerpoint/2010/main" val="31763208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0A5087-CE6E-84BD-ACC3-09917D659082}"/>
              </a:ext>
            </a:extLst>
          </p:cNvPr>
          <p:cNvPicPr>
            <a:picLocks noChangeAspect="1"/>
          </p:cNvPicPr>
          <p:nvPr/>
        </p:nvPicPr>
        <p:blipFill>
          <a:blip r:embed="rId2"/>
          <a:stretch>
            <a:fillRect/>
          </a:stretch>
        </p:blipFill>
        <p:spPr>
          <a:xfrm>
            <a:off x="621196" y="372717"/>
            <a:ext cx="10986287" cy="6318448"/>
          </a:xfrm>
          <a:prstGeom prst="rect">
            <a:avLst/>
          </a:prstGeom>
        </p:spPr>
      </p:pic>
    </p:spTree>
    <p:extLst>
      <p:ext uri="{BB962C8B-B14F-4D97-AF65-F5344CB8AC3E}">
        <p14:creationId xmlns:p14="http://schemas.microsoft.com/office/powerpoint/2010/main" val="42128139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D237-135F-5DB0-B9D4-0423CCAC61DE}"/>
              </a:ext>
            </a:extLst>
          </p:cNvPr>
          <p:cNvSpPr>
            <a:spLocks noGrp="1"/>
          </p:cNvSpPr>
          <p:nvPr>
            <p:ph type="title"/>
          </p:nvPr>
        </p:nvSpPr>
        <p:spPr>
          <a:xfrm>
            <a:off x="867967" y="1019714"/>
            <a:ext cx="10020706" cy="5333275"/>
          </a:xfrm>
        </p:spPr>
        <p:txBody>
          <a:bodyPr/>
          <a:lstStyle/>
          <a:p>
            <a:pPr algn="ctr"/>
            <a:r>
              <a:rPr lang="en-US" b="1" u="sng">
                <a:solidFill>
                  <a:schemeClr val="tx1"/>
                </a:solidFill>
              </a:rPr>
              <a:t>Team Details </a:t>
            </a:r>
            <a:br>
              <a:rPr lang="en-US" b="1" u="sng">
                <a:solidFill>
                  <a:schemeClr val="tx1"/>
                </a:solidFill>
              </a:rPr>
            </a:br>
            <a:br>
              <a:rPr lang="en-US" b="1">
                <a:solidFill>
                  <a:schemeClr val="tx1"/>
                </a:solidFill>
              </a:rPr>
            </a:br>
            <a:r>
              <a:rPr lang="en-US" b="1" err="1">
                <a:solidFill>
                  <a:schemeClr val="accent3">
                    <a:lumMod val="60000"/>
                    <a:lumOff val="40000"/>
                  </a:schemeClr>
                </a:solidFill>
              </a:rPr>
              <a:t>Maddili</a:t>
            </a:r>
            <a:r>
              <a:rPr lang="en-US" b="1">
                <a:solidFill>
                  <a:schemeClr val="accent3">
                    <a:lumMod val="60000"/>
                    <a:lumOff val="40000"/>
                  </a:schemeClr>
                </a:solidFill>
              </a:rPr>
              <a:t> </a:t>
            </a:r>
            <a:r>
              <a:rPr lang="en-US" b="1" err="1">
                <a:solidFill>
                  <a:schemeClr val="accent3">
                    <a:lumMod val="60000"/>
                    <a:lumOff val="40000"/>
                  </a:schemeClr>
                </a:solidFill>
              </a:rPr>
              <a:t>Swapna</a:t>
            </a:r>
            <a:r>
              <a:rPr lang="en-US" b="1">
                <a:solidFill>
                  <a:schemeClr val="accent3">
                    <a:lumMod val="60000"/>
                    <a:lumOff val="40000"/>
                  </a:schemeClr>
                </a:solidFill>
              </a:rPr>
              <a:t> (Team Lead)</a:t>
            </a:r>
            <a:br>
              <a:rPr lang="en-US" b="1">
                <a:solidFill>
                  <a:schemeClr val="accent3">
                    <a:lumMod val="60000"/>
                    <a:lumOff val="40000"/>
                  </a:schemeClr>
                </a:solidFill>
              </a:rPr>
            </a:br>
            <a:r>
              <a:rPr lang="en-US" b="1" err="1">
                <a:solidFill>
                  <a:schemeClr val="accent3">
                    <a:lumMod val="60000"/>
                    <a:lumOff val="40000"/>
                  </a:schemeClr>
                </a:solidFill>
              </a:rPr>
              <a:t>Naviri</a:t>
            </a:r>
            <a:r>
              <a:rPr lang="en-US" b="1">
                <a:solidFill>
                  <a:schemeClr val="accent3">
                    <a:lumMod val="60000"/>
                    <a:lumOff val="40000"/>
                  </a:schemeClr>
                </a:solidFill>
              </a:rPr>
              <a:t> </a:t>
            </a:r>
            <a:r>
              <a:rPr lang="en-US" b="1" err="1">
                <a:solidFill>
                  <a:schemeClr val="accent3">
                    <a:lumMod val="60000"/>
                    <a:lumOff val="40000"/>
                  </a:schemeClr>
                </a:solidFill>
              </a:rPr>
              <a:t>Suguna</a:t>
            </a:r>
            <a:r>
              <a:rPr lang="en-US" b="1">
                <a:solidFill>
                  <a:schemeClr val="accent3">
                    <a:lumMod val="60000"/>
                    <a:lumOff val="40000"/>
                  </a:schemeClr>
                </a:solidFill>
              </a:rPr>
              <a:t> (Team Member)</a:t>
            </a:r>
            <a:br>
              <a:rPr lang="en-US" b="1">
                <a:solidFill>
                  <a:schemeClr val="accent3">
                    <a:lumMod val="60000"/>
                    <a:lumOff val="40000"/>
                  </a:schemeClr>
                </a:solidFill>
              </a:rPr>
            </a:br>
            <a:r>
              <a:rPr lang="en-US" b="1" err="1">
                <a:solidFill>
                  <a:schemeClr val="accent3">
                    <a:lumMod val="60000"/>
                    <a:lumOff val="40000"/>
                  </a:schemeClr>
                </a:solidFill>
              </a:rPr>
              <a:t>Nayana</a:t>
            </a:r>
            <a:r>
              <a:rPr lang="en-US" b="1">
                <a:solidFill>
                  <a:schemeClr val="accent3">
                    <a:lumMod val="60000"/>
                    <a:lumOff val="40000"/>
                  </a:schemeClr>
                </a:solidFill>
              </a:rPr>
              <a:t> </a:t>
            </a:r>
            <a:r>
              <a:rPr lang="en-US" b="1" err="1">
                <a:solidFill>
                  <a:schemeClr val="accent3">
                    <a:lumMod val="60000"/>
                    <a:lumOff val="40000"/>
                  </a:schemeClr>
                </a:solidFill>
              </a:rPr>
              <a:t>Harika</a:t>
            </a:r>
            <a:r>
              <a:rPr lang="en-US" b="1">
                <a:solidFill>
                  <a:schemeClr val="accent3">
                    <a:lumMod val="60000"/>
                    <a:lumOff val="40000"/>
                  </a:schemeClr>
                </a:solidFill>
              </a:rPr>
              <a:t>(Team Member)</a:t>
            </a:r>
            <a:br>
              <a:rPr lang="en-US" b="1">
                <a:solidFill>
                  <a:schemeClr val="accent3">
                    <a:lumMod val="60000"/>
                    <a:lumOff val="40000"/>
                  </a:schemeClr>
                </a:solidFill>
              </a:rPr>
            </a:br>
            <a:r>
              <a:rPr lang="en-US" b="1" err="1">
                <a:solidFill>
                  <a:schemeClr val="accent3">
                    <a:lumMod val="60000"/>
                    <a:lumOff val="40000"/>
                  </a:schemeClr>
                </a:solidFill>
              </a:rPr>
              <a:t>Revalla</a:t>
            </a:r>
            <a:r>
              <a:rPr lang="en-US" b="1">
                <a:solidFill>
                  <a:schemeClr val="accent3">
                    <a:lumMod val="60000"/>
                    <a:lumOff val="40000"/>
                  </a:schemeClr>
                </a:solidFill>
              </a:rPr>
              <a:t> </a:t>
            </a:r>
            <a:r>
              <a:rPr lang="en-US" b="1" err="1">
                <a:solidFill>
                  <a:schemeClr val="accent3">
                    <a:lumMod val="60000"/>
                    <a:lumOff val="40000"/>
                  </a:schemeClr>
                </a:solidFill>
              </a:rPr>
              <a:t>Sharmila</a:t>
            </a:r>
            <a:r>
              <a:rPr lang="en-US" b="1">
                <a:solidFill>
                  <a:schemeClr val="accent3">
                    <a:lumMod val="60000"/>
                    <a:lumOff val="40000"/>
                  </a:schemeClr>
                </a:solidFill>
              </a:rPr>
              <a:t>(Team Member)</a:t>
            </a:r>
            <a:br>
              <a:rPr lang="en-US" b="1">
                <a:solidFill>
                  <a:schemeClr val="accent3">
                    <a:lumMod val="60000"/>
                    <a:lumOff val="40000"/>
                  </a:schemeClr>
                </a:solidFill>
              </a:rPr>
            </a:br>
            <a:r>
              <a:rPr lang="en-US" b="1" err="1">
                <a:solidFill>
                  <a:schemeClr val="accent3">
                    <a:lumMod val="60000"/>
                    <a:lumOff val="40000"/>
                  </a:schemeClr>
                </a:solidFill>
              </a:rPr>
              <a:t>Sailada</a:t>
            </a:r>
            <a:r>
              <a:rPr lang="en-US" b="1">
                <a:solidFill>
                  <a:schemeClr val="accent3">
                    <a:lumMod val="60000"/>
                    <a:lumOff val="40000"/>
                  </a:schemeClr>
                </a:solidFill>
              </a:rPr>
              <a:t> </a:t>
            </a:r>
            <a:r>
              <a:rPr lang="en-US" b="1" err="1">
                <a:solidFill>
                  <a:schemeClr val="accent3">
                    <a:lumMod val="60000"/>
                    <a:lumOff val="40000"/>
                  </a:schemeClr>
                </a:solidFill>
              </a:rPr>
              <a:t>Bhagyasri</a:t>
            </a:r>
            <a:r>
              <a:rPr lang="en-US" b="1">
                <a:solidFill>
                  <a:schemeClr val="accent3">
                    <a:lumMod val="60000"/>
                    <a:lumOff val="40000"/>
                  </a:schemeClr>
                </a:solidFill>
              </a:rPr>
              <a:t>(Team Member)</a:t>
            </a:r>
            <a:endParaRPr lang="en-US" b="1" u="sng">
              <a:solidFill>
                <a:schemeClr val="accent3">
                  <a:lumMod val="60000"/>
                  <a:lumOff val="40000"/>
                </a:schemeClr>
              </a:solidFill>
            </a:endParaRPr>
          </a:p>
        </p:txBody>
      </p:sp>
    </p:spTree>
    <p:extLst>
      <p:ext uri="{BB962C8B-B14F-4D97-AF65-F5344CB8AC3E}">
        <p14:creationId xmlns:p14="http://schemas.microsoft.com/office/powerpoint/2010/main" val="1749112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5D90-0047-0017-179B-DED3898600BD}"/>
              </a:ext>
            </a:extLst>
          </p:cNvPr>
          <p:cNvSpPr>
            <a:spLocks noGrp="1"/>
          </p:cNvSpPr>
          <p:nvPr>
            <p:ph type="title"/>
          </p:nvPr>
        </p:nvSpPr>
        <p:spPr>
          <a:xfrm>
            <a:off x="983331" y="1038416"/>
            <a:ext cx="9404723" cy="5351024"/>
          </a:xfrm>
        </p:spPr>
        <p:txBody>
          <a:bodyPr/>
          <a:lstStyle/>
          <a:p>
            <a:pPr algn="ctr"/>
            <a:r>
              <a:rPr lang="en-US" b="1">
                <a:solidFill>
                  <a:schemeClr val="tx1"/>
                </a:solidFill>
              </a:rPr>
              <a:t>Part -3</a:t>
            </a:r>
            <a:br>
              <a:rPr lang="en-US" b="1">
                <a:solidFill>
                  <a:schemeClr val="bg1"/>
                </a:solidFill>
              </a:rPr>
            </a:br>
            <a:br>
              <a:rPr lang="en-US" b="1">
                <a:solidFill>
                  <a:schemeClr val="bg1"/>
                </a:solidFill>
              </a:rPr>
            </a:br>
            <a:r>
              <a:rPr lang="en-US" b="1">
                <a:solidFill>
                  <a:schemeClr val="bg1"/>
                </a:solidFill>
              </a:rPr>
              <a:t>Content ideas</a:t>
            </a:r>
            <a:br>
              <a:rPr lang="en-US" b="1">
                <a:solidFill>
                  <a:schemeClr val="bg1"/>
                </a:solidFill>
              </a:rPr>
            </a:br>
            <a:r>
              <a:rPr lang="en-US" b="1">
                <a:solidFill>
                  <a:schemeClr val="bg1"/>
                </a:solidFill>
              </a:rPr>
              <a:t>and</a:t>
            </a:r>
            <a:br>
              <a:rPr lang="en-US" b="1">
                <a:solidFill>
                  <a:schemeClr val="bg1"/>
                </a:solidFill>
              </a:rPr>
            </a:br>
            <a:r>
              <a:rPr lang="en-US" b="1">
                <a:solidFill>
                  <a:schemeClr val="bg1"/>
                </a:solidFill>
              </a:rPr>
              <a:t>Marketing Strategies </a:t>
            </a:r>
          </a:p>
        </p:txBody>
      </p:sp>
    </p:spTree>
    <p:extLst>
      <p:ext uri="{BB962C8B-B14F-4D97-AF65-F5344CB8AC3E}">
        <p14:creationId xmlns:p14="http://schemas.microsoft.com/office/powerpoint/2010/main" val="331609516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8A31-E883-411A-9529-63C2C82890F0}"/>
              </a:ext>
            </a:extLst>
          </p:cNvPr>
          <p:cNvSpPr>
            <a:spLocks noGrp="1"/>
          </p:cNvSpPr>
          <p:nvPr>
            <p:ph type="title"/>
          </p:nvPr>
        </p:nvSpPr>
        <p:spPr>
          <a:xfrm>
            <a:off x="646111" y="230730"/>
            <a:ext cx="9404723" cy="1169799"/>
          </a:xfrm>
        </p:spPr>
        <p:txBody>
          <a:bodyPr/>
          <a:lstStyle/>
          <a:p>
            <a:r>
              <a:rPr lang="en-US">
                <a:solidFill>
                  <a:schemeClr val="accent3">
                    <a:lumMod val="60000"/>
                    <a:lumOff val="40000"/>
                  </a:schemeClr>
                </a:solidFill>
                <a:latin typeface="Congenial Black" panose="02000503040000020004" pitchFamily="2" charset="0"/>
              </a:rPr>
              <a:t>Content calendar of </a:t>
            </a:r>
            <a:r>
              <a:rPr lang="en-US" err="1">
                <a:solidFill>
                  <a:schemeClr val="accent3">
                    <a:lumMod val="60000"/>
                    <a:lumOff val="40000"/>
                  </a:schemeClr>
                </a:solidFill>
                <a:latin typeface="Congenial Black" panose="02000503040000020004" pitchFamily="2" charset="0"/>
              </a:rPr>
              <a:t>Maruti</a:t>
            </a:r>
            <a:r>
              <a:rPr lang="en-US">
                <a:solidFill>
                  <a:schemeClr val="accent3">
                    <a:lumMod val="60000"/>
                    <a:lumOff val="40000"/>
                  </a:schemeClr>
                </a:solidFill>
                <a:latin typeface="Congenial Black" panose="02000503040000020004" pitchFamily="2" charset="0"/>
              </a:rPr>
              <a:t> Suzuki </a:t>
            </a:r>
          </a:p>
        </p:txBody>
      </p:sp>
      <p:pic>
        <p:nvPicPr>
          <p:cNvPr id="4" name="Picture 3">
            <a:extLst>
              <a:ext uri="{FF2B5EF4-FFF2-40B4-BE49-F238E27FC236}">
                <a16:creationId xmlns:a16="http://schemas.microsoft.com/office/drawing/2014/main" id="{F186E682-0351-32FD-8544-A17BB760EC88}"/>
              </a:ext>
            </a:extLst>
          </p:cNvPr>
          <p:cNvPicPr>
            <a:picLocks noChangeAspect="1"/>
          </p:cNvPicPr>
          <p:nvPr/>
        </p:nvPicPr>
        <p:blipFill>
          <a:blip r:embed="rId2"/>
          <a:stretch>
            <a:fillRect/>
          </a:stretch>
        </p:blipFill>
        <p:spPr>
          <a:xfrm>
            <a:off x="646111" y="1302734"/>
            <a:ext cx="10899777" cy="5324535"/>
          </a:xfrm>
          <a:prstGeom prst="rect">
            <a:avLst/>
          </a:prstGeom>
        </p:spPr>
      </p:pic>
    </p:spTree>
    <p:extLst>
      <p:ext uri="{BB962C8B-B14F-4D97-AF65-F5344CB8AC3E}">
        <p14:creationId xmlns:p14="http://schemas.microsoft.com/office/powerpoint/2010/main" val="134901117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A98D37-DA2A-62C7-B73E-93B02322F095}"/>
              </a:ext>
            </a:extLst>
          </p:cNvPr>
          <p:cNvSpPr>
            <a:spLocks noGrp="1"/>
          </p:cNvSpPr>
          <p:nvPr>
            <p:ph idx="1"/>
          </p:nvPr>
        </p:nvSpPr>
        <p:spPr>
          <a:xfrm>
            <a:off x="576233" y="283976"/>
            <a:ext cx="11039534" cy="5964424"/>
          </a:xfrm>
        </p:spPr>
        <p:txBody>
          <a:bodyPr>
            <a:normAutofit fontScale="92500" lnSpcReduction="10000"/>
          </a:bodyPr>
          <a:lstStyle/>
          <a:p>
            <a:pPr marL="0" indent="0">
              <a:buNone/>
            </a:pPr>
            <a:r>
              <a:rPr lang="en-US" sz="2800" b="1" u="sng">
                <a:solidFill>
                  <a:schemeClr val="accent1">
                    <a:lumMod val="40000"/>
                    <a:lumOff val="60000"/>
                  </a:schemeClr>
                </a:solidFill>
                <a:latin typeface="Congenial Black" panose="02000503040000020004" pitchFamily="2" charset="0"/>
              </a:rPr>
              <a:t>Marketing Strategies of </a:t>
            </a:r>
            <a:r>
              <a:rPr lang="en-US" sz="2800" b="1" u="sng" err="1">
                <a:solidFill>
                  <a:schemeClr val="accent1">
                    <a:lumMod val="40000"/>
                    <a:lumOff val="60000"/>
                  </a:schemeClr>
                </a:solidFill>
                <a:latin typeface="Congenial Black" panose="02000503040000020004" pitchFamily="2" charset="0"/>
              </a:rPr>
              <a:t>Maruti</a:t>
            </a:r>
            <a:r>
              <a:rPr lang="en-US" sz="2800" b="1" u="sng">
                <a:solidFill>
                  <a:schemeClr val="accent1">
                    <a:lumMod val="40000"/>
                    <a:lumOff val="60000"/>
                  </a:schemeClr>
                </a:solidFill>
                <a:latin typeface="Congenial Black" panose="02000503040000020004" pitchFamily="2" charset="0"/>
              </a:rPr>
              <a:t> Suzuki:</a:t>
            </a:r>
          </a:p>
          <a:p>
            <a:pPr marL="0" indent="0">
              <a:buNone/>
            </a:pPr>
            <a:r>
              <a:rPr lang="en-US" sz="2400" err="1">
                <a:latin typeface="Congenial SemiBold" panose="02000503040000020004" pitchFamily="2" charset="0"/>
              </a:rPr>
              <a:t>Maruti</a:t>
            </a:r>
            <a:r>
              <a:rPr lang="en-US" sz="2400">
                <a:latin typeface="Congenial SemiBold" panose="02000503040000020004" pitchFamily="2" charset="0"/>
              </a:rPr>
              <a:t> Suzuki was among the first in the industry to study consumer </a:t>
            </a:r>
            <a:r>
              <a:rPr lang="en-US" sz="2400" err="1">
                <a:latin typeface="Congenial SemiBold" panose="02000503040000020004" pitchFamily="2" charset="0"/>
              </a:rPr>
              <a:t>behaviour</a:t>
            </a:r>
            <a:r>
              <a:rPr lang="en-US" sz="2400">
                <a:latin typeface="Congenial SemiBold" panose="02000503040000020004" pitchFamily="2" charset="0"/>
              </a:rPr>
              <a:t> and effectively respond to </a:t>
            </a:r>
            <a:r>
              <a:rPr lang="en-US" sz="2400" err="1">
                <a:latin typeface="Congenial SemiBold" panose="02000503040000020004" pitchFamily="2" charset="0"/>
              </a:rPr>
              <a:t>it.It</a:t>
            </a:r>
            <a:r>
              <a:rPr lang="en-US" sz="2400">
                <a:latin typeface="Congenial SemiBold" panose="02000503040000020004" pitchFamily="2" charset="0"/>
              </a:rPr>
              <a:t> follows various marketing Strategies to increase their sales&amp; </a:t>
            </a:r>
            <a:r>
              <a:rPr lang="en-US" sz="2400" err="1">
                <a:latin typeface="Congenial SemiBold" panose="02000503040000020004" pitchFamily="2" charset="0"/>
              </a:rPr>
              <a:t>revenue.They</a:t>
            </a:r>
            <a:r>
              <a:rPr lang="en-US" sz="2400">
                <a:latin typeface="Congenial SemiBold" panose="02000503040000020004" pitchFamily="2" charset="0"/>
              </a:rPr>
              <a:t> marketing through following ways:</a:t>
            </a:r>
          </a:p>
          <a:p>
            <a:pPr marL="0" indent="0">
              <a:buNone/>
            </a:pPr>
            <a:r>
              <a:rPr lang="en-US" sz="2600" b="1">
                <a:solidFill>
                  <a:schemeClr val="accent3">
                    <a:lumMod val="60000"/>
                    <a:lumOff val="40000"/>
                  </a:schemeClr>
                </a:solidFill>
              </a:rPr>
              <a:t>Marketing Campaigns:</a:t>
            </a:r>
          </a:p>
          <a:p>
            <a:pPr marL="0" indent="0">
              <a:buNone/>
            </a:pPr>
            <a:r>
              <a:rPr lang="en-US" sz="2400" b="1">
                <a:solidFill>
                  <a:schemeClr val="accent2">
                    <a:lumMod val="40000"/>
                    <a:lumOff val="60000"/>
                  </a:schemeClr>
                </a:solidFill>
              </a:rPr>
              <a:t>1.Kitna </a:t>
            </a:r>
            <a:r>
              <a:rPr lang="en-US" sz="2400" b="1" err="1">
                <a:solidFill>
                  <a:schemeClr val="accent2">
                    <a:lumMod val="40000"/>
                    <a:lumOff val="60000"/>
                  </a:schemeClr>
                </a:solidFill>
              </a:rPr>
              <a:t>Deti</a:t>
            </a:r>
            <a:r>
              <a:rPr lang="en-US" sz="2400" b="1">
                <a:solidFill>
                  <a:schemeClr val="accent2">
                    <a:lumMod val="40000"/>
                    <a:lumOff val="60000"/>
                  </a:schemeClr>
                </a:solidFill>
              </a:rPr>
              <a:t> Hai(How much does it give)?</a:t>
            </a:r>
            <a:endParaRPr lang="en-US" sz="2400">
              <a:solidFill>
                <a:schemeClr val="accent2">
                  <a:lumMod val="40000"/>
                  <a:lumOff val="60000"/>
                </a:schemeClr>
              </a:solidFill>
            </a:endParaRPr>
          </a:p>
          <a:p>
            <a:pPr marL="0" indent="0">
              <a:buNone/>
            </a:pPr>
            <a:r>
              <a:rPr lang="en-US" sz="2400" b="1"/>
              <a:t>The campaign sums up the Indian obsession with the value for money received from a product/service which in the case of auto refers to the mileage of a car. This was the advertisement video on their </a:t>
            </a:r>
            <a:r>
              <a:rPr lang="en-US" sz="2400" b="1" err="1"/>
              <a:t>youtube</a:t>
            </a:r>
            <a:r>
              <a:rPr lang="en-US" sz="2400" b="1"/>
              <a:t> channel with the success of 24k+ views. </a:t>
            </a:r>
          </a:p>
          <a:p>
            <a:pPr marL="0" indent="0">
              <a:buNone/>
            </a:pPr>
            <a:r>
              <a:rPr lang="en-US" sz="2400" b="1">
                <a:solidFill>
                  <a:schemeClr val="accent2">
                    <a:lumMod val="40000"/>
                    <a:lumOff val="60000"/>
                  </a:schemeClr>
                </a:solidFill>
              </a:rPr>
              <a:t>2.”Kam se </a:t>
            </a:r>
            <a:r>
              <a:rPr lang="en-US" sz="2400" b="1" err="1">
                <a:solidFill>
                  <a:schemeClr val="accent2">
                    <a:lumMod val="40000"/>
                    <a:lumOff val="60000"/>
                  </a:schemeClr>
                </a:solidFill>
              </a:rPr>
              <a:t>Kaam</a:t>
            </a:r>
            <a:r>
              <a:rPr lang="en-US" sz="2400" b="1">
                <a:solidFill>
                  <a:schemeClr val="accent2">
                    <a:lumMod val="40000"/>
                    <a:lumOff val="60000"/>
                  </a:schemeClr>
                </a:solidFill>
              </a:rPr>
              <a:t> Banega” campaign</a:t>
            </a:r>
          </a:p>
          <a:p>
            <a:pPr marL="0" indent="0">
              <a:buNone/>
            </a:pPr>
            <a:r>
              <a:rPr lang="en-US" sz="2400" b="1"/>
              <a:t>The campaign has been very successful in raising awareness about </a:t>
            </a:r>
            <a:r>
              <a:rPr lang="en-US" sz="2400" b="1" err="1"/>
              <a:t>Maruti</a:t>
            </a:r>
            <a:r>
              <a:rPr lang="en-US" sz="2400" b="1"/>
              <a:t> Suzuki’s fuel-efficient cars and their many benefits. It has also helped the company solidify its position as a market leader in the Indian automobile market.</a:t>
            </a:r>
          </a:p>
        </p:txBody>
      </p:sp>
    </p:spTree>
    <p:extLst>
      <p:ext uri="{BB962C8B-B14F-4D97-AF65-F5344CB8AC3E}">
        <p14:creationId xmlns:p14="http://schemas.microsoft.com/office/powerpoint/2010/main" val="37439780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0A1392B-EC54-8BB2-8D68-2EBD74DCF87A}"/>
              </a:ext>
            </a:extLst>
          </p:cNvPr>
          <p:cNvSpPr>
            <a:spLocks noGrp="1"/>
          </p:cNvSpPr>
          <p:nvPr>
            <p:ph type="title"/>
          </p:nvPr>
        </p:nvSpPr>
        <p:spPr>
          <a:xfrm>
            <a:off x="340088" y="164504"/>
            <a:ext cx="9404723" cy="594440"/>
          </a:xfrm>
        </p:spPr>
        <p:txBody>
          <a:bodyPr/>
          <a:lstStyle/>
          <a:p>
            <a:r>
              <a:rPr lang="en-US" sz="3200" b="1">
                <a:solidFill>
                  <a:schemeClr val="accent3">
                    <a:lumMod val="60000"/>
                    <a:lumOff val="40000"/>
                  </a:schemeClr>
                </a:solidFill>
                <a:latin typeface="Congenial Black" panose="02000503040000020004" pitchFamily="2" charset="0"/>
              </a:rPr>
              <a:t>Influencer marketing Strategies </a:t>
            </a:r>
          </a:p>
        </p:txBody>
      </p:sp>
      <p:sp>
        <p:nvSpPr>
          <p:cNvPr id="3" name="Content Placeholder 2">
            <a:extLst>
              <a:ext uri="{FF2B5EF4-FFF2-40B4-BE49-F238E27FC236}">
                <a16:creationId xmlns:a16="http://schemas.microsoft.com/office/drawing/2014/main" id="{02F1844B-1663-C5F7-48EA-B0CC360896B6}"/>
              </a:ext>
            </a:extLst>
          </p:cNvPr>
          <p:cNvSpPr>
            <a:spLocks noGrp="1"/>
          </p:cNvSpPr>
          <p:nvPr>
            <p:ph sz="half" idx="1"/>
          </p:nvPr>
        </p:nvSpPr>
        <p:spPr/>
        <p:txBody>
          <a:bodyPr>
            <a:normAutofit/>
          </a:bodyPr>
          <a:lstStyle/>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p:txBody>
      </p:sp>
      <p:pic>
        <p:nvPicPr>
          <p:cNvPr id="4" name="Picture 3">
            <a:extLst>
              <a:ext uri="{FF2B5EF4-FFF2-40B4-BE49-F238E27FC236}">
                <a16:creationId xmlns:a16="http://schemas.microsoft.com/office/drawing/2014/main" id="{3F6A96C1-D6FB-8E42-E112-7C8970F0B9B3}"/>
              </a:ext>
            </a:extLst>
          </p:cNvPr>
          <p:cNvPicPr>
            <a:picLocks noChangeAspect="1"/>
          </p:cNvPicPr>
          <p:nvPr/>
        </p:nvPicPr>
        <p:blipFill>
          <a:blip r:embed="rId2"/>
          <a:stretch>
            <a:fillRect/>
          </a:stretch>
        </p:blipFill>
        <p:spPr>
          <a:xfrm>
            <a:off x="865925" y="3427902"/>
            <a:ext cx="4973016" cy="2642885"/>
          </a:xfrm>
          <a:prstGeom prst="rect">
            <a:avLst/>
          </a:prstGeom>
        </p:spPr>
      </p:pic>
      <p:pic>
        <p:nvPicPr>
          <p:cNvPr id="5" name="Picture 4">
            <a:extLst>
              <a:ext uri="{FF2B5EF4-FFF2-40B4-BE49-F238E27FC236}">
                <a16:creationId xmlns:a16="http://schemas.microsoft.com/office/drawing/2014/main" id="{FF445FA9-9FB3-E0C2-272F-F3EF6DB750B3}"/>
              </a:ext>
            </a:extLst>
          </p:cNvPr>
          <p:cNvPicPr>
            <a:picLocks noChangeAspect="1"/>
          </p:cNvPicPr>
          <p:nvPr/>
        </p:nvPicPr>
        <p:blipFill>
          <a:blip r:embed="rId3"/>
          <a:stretch>
            <a:fillRect/>
          </a:stretch>
        </p:blipFill>
        <p:spPr>
          <a:xfrm>
            <a:off x="6353060" y="3427903"/>
            <a:ext cx="5241376" cy="2604662"/>
          </a:xfrm>
          <a:prstGeom prst="rect">
            <a:avLst/>
          </a:prstGeom>
        </p:spPr>
      </p:pic>
      <p:sp>
        <p:nvSpPr>
          <p:cNvPr id="16" name="Content Placeholder 15">
            <a:extLst>
              <a:ext uri="{FF2B5EF4-FFF2-40B4-BE49-F238E27FC236}">
                <a16:creationId xmlns:a16="http://schemas.microsoft.com/office/drawing/2014/main" id="{4797175F-CC43-0E98-49B0-C3A8856F58FA}"/>
              </a:ext>
            </a:extLst>
          </p:cNvPr>
          <p:cNvSpPr>
            <a:spLocks noGrp="1"/>
          </p:cNvSpPr>
          <p:nvPr>
            <p:ph sz="half" idx="2"/>
          </p:nvPr>
        </p:nvSpPr>
        <p:spPr>
          <a:xfrm>
            <a:off x="597564" y="333677"/>
            <a:ext cx="10867934" cy="2642884"/>
          </a:xfrm>
        </p:spPr>
        <p:txBody>
          <a:bodyPr>
            <a:noAutofit/>
          </a:bodyPr>
          <a:lstStyle/>
          <a:p>
            <a:endParaRPr lang="en-US" sz="2400">
              <a:latin typeface="Congenial SemiBold" panose="02000503040000020004" pitchFamily="2" charset="0"/>
            </a:endParaRPr>
          </a:p>
          <a:p>
            <a:r>
              <a:rPr lang="en-US" sz="2400">
                <a:latin typeface="Congenial SemiBold" panose="02000503040000020004" pitchFamily="2" charset="0"/>
              </a:rPr>
              <a:t>To connect with younger audiences, </a:t>
            </a:r>
            <a:r>
              <a:rPr lang="en-US" sz="2400" err="1">
                <a:latin typeface="Congenial SemiBold" panose="02000503040000020004" pitchFamily="2" charset="0"/>
              </a:rPr>
              <a:t>Maruti</a:t>
            </a:r>
            <a:r>
              <a:rPr lang="en-US" sz="2400">
                <a:latin typeface="Congenial SemiBold" panose="02000503040000020004" pitchFamily="2" charset="0"/>
              </a:rPr>
              <a:t> Suzuki has partnered with Ten Sports for the cricket rating property ‘</a:t>
            </a:r>
            <a:r>
              <a:rPr lang="en-US" sz="2400" err="1">
                <a:latin typeface="Congenial SemiBold" panose="02000503040000020004" pitchFamily="2" charset="0"/>
              </a:rPr>
              <a:t>Maruti</a:t>
            </a:r>
            <a:r>
              <a:rPr lang="en-US" sz="2400">
                <a:latin typeface="Congenial SemiBold" panose="02000503040000020004" pitchFamily="2" charset="0"/>
              </a:rPr>
              <a:t> Suzuki Cricket Ratings’.
The company has also roped in renowned Bollywood actor </a:t>
            </a:r>
            <a:r>
              <a:rPr lang="en-US" sz="2400" err="1">
                <a:latin typeface="Congenial SemiBold" panose="02000503040000020004" pitchFamily="2" charset="0"/>
              </a:rPr>
              <a:t>Ranveer</a:t>
            </a:r>
            <a:r>
              <a:rPr lang="en-US" sz="2400">
                <a:latin typeface="Congenial SemiBold" panose="02000503040000020004" pitchFamily="2" charset="0"/>
              </a:rPr>
              <a:t> Singh as its </a:t>
            </a:r>
            <a:r>
              <a:rPr lang="en-US" sz="2400" err="1">
                <a:latin typeface="Congenial SemiBold" panose="02000503040000020004" pitchFamily="2" charset="0"/>
              </a:rPr>
              <a:t>Nexa</a:t>
            </a:r>
            <a:r>
              <a:rPr lang="en-US" sz="2400">
                <a:latin typeface="Congenial SemiBold" panose="02000503040000020004" pitchFamily="2" charset="0"/>
              </a:rPr>
              <a:t> brand ambassador and Varun </a:t>
            </a:r>
            <a:r>
              <a:rPr lang="en-US" sz="2400" err="1">
                <a:latin typeface="Congenial SemiBold" panose="02000503040000020004" pitchFamily="2" charset="0"/>
              </a:rPr>
              <a:t>Dhawan</a:t>
            </a:r>
            <a:r>
              <a:rPr lang="en-US" sz="2400">
                <a:latin typeface="Congenial SemiBold" panose="02000503040000020004" pitchFamily="2" charset="0"/>
              </a:rPr>
              <a:t> as a part of the Arena project.</a:t>
            </a:r>
          </a:p>
        </p:txBody>
      </p:sp>
    </p:spTree>
    <p:extLst>
      <p:ext uri="{BB962C8B-B14F-4D97-AF65-F5344CB8AC3E}">
        <p14:creationId xmlns:p14="http://schemas.microsoft.com/office/powerpoint/2010/main" val="27566668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B12500-03F6-5DD1-B9A0-B28A6603E76C}"/>
              </a:ext>
            </a:extLst>
          </p:cNvPr>
          <p:cNvSpPr>
            <a:spLocks noGrp="1"/>
          </p:cNvSpPr>
          <p:nvPr>
            <p:ph type="title"/>
          </p:nvPr>
        </p:nvSpPr>
        <p:spPr>
          <a:xfrm>
            <a:off x="6096000" y="3556790"/>
            <a:ext cx="5501186" cy="2655167"/>
          </a:xfrm>
        </p:spPr>
        <p:txBody>
          <a:bodyPr/>
          <a:lstStyle/>
          <a:p>
            <a:r>
              <a:rPr lang="en-US" sz="2400">
                <a:solidFill>
                  <a:schemeClr val="accent2">
                    <a:lumMod val="40000"/>
                    <a:lumOff val="60000"/>
                  </a:schemeClr>
                </a:solidFill>
                <a:latin typeface="Congenial SemiBold" panose="02000503040000020004" pitchFamily="2" charset="0"/>
              </a:rPr>
              <a:t>2.Nexa:</a:t>
            </a:r>
            <a:r>
              <a:rPr lang="en-US" sz="2400"/>
              <a:t>
</a:t>
            </a:r>
            <a:r>
              <a:rPr lang="en-US" sz="2400" err="1">
                <a:latin typeface="Congenial SemiBold" panose="02000503040000020004" pitchFamily="2" charset="0"/>
              </a:rPr>
              <a:t>Maruti’s</a:t>
            </a:r>
            <a:r>
              <a:rPr lang="en-US" sz="2400">
                <a:latin typeface="Congenial SemiBold" panose="02000503040000020004" pitchFamily="2" charset="0"/>
              </a:rPr>
              <a:t> social media strategy is focused on its </a:t>
            </a:r>
            <a:r>
              <a:rPr lang="en-US" sz="2400" err="1">
                <a:latin typeface="Congenial SemiBold" panose="02000503040000020004" pitchFamily="2" charset="0"/>
              </a:rPr>
              <a:t>Nexa</a:t>
            </a:r>
            <a:r>
              <a:rPr lang="en-US" sz="2400">
                <a:latin typeface="Congenial SemiBold" panose="02000503040000020004" pitchFamily="2" charset="0"/>
              </a:rPr>
              <a:t> brand, which solely focuses on the premium segment of the brand. </a:t>
            </a:r>
            <a:r>
              <a:rPr lang="en-US" sz="2400" err="1">
                <a:latin typeface="Congenial SemiBold" panose="02000503040000020004" pitchFamily="2" charset="0"/>
              </a:rPr>
              <a:t>Nexa</a:t>
            </a:r>
            <a:r>
              <a:rPr lang="en-US" sz="2400">
                <a:latin typeface="Congenial SemiBold" panose="02000503040000020004" pitchFamily="2" charset="0"/>
              </a:rPr>
              <a:t> uses social media to connect with luxury car buyers and create an exclusive online buying experience</a:t>
            </a:r>
            <a:r>
              <a:rPr lang="en-US" sz="2400"/>
              <a:t>.</a:t>
            </a:r>
          </a:p>
        </p:txBody>
      </p:sp>
      <p:pic>
        <p:nvPicPr>
          <p:cNvPr id="4" name="Content Placeholder 3">
            <a:extLst>
              <a:ext uri="{FF2B5EF4-FFF2-40B4-BE49-F238E27FC236}">
                <a16:creationId xmlns:a16="http://schemas.microsoft.com/office/drawing/2014/main" id="{84A72862-6465-0FF2-AE72-A81537923052}"/>
              </a:ext>
            </a:extLst>
          </p:cNvPr>
          <p:cNvPicPr>
            <a:picLocks noGrp="1" noChangeAspect="1"/>
          </p:cNvPicPr>
          <p:nvPr>
            <p:ph idx="1"/>
          </p:nvPr>
        </p:nvPicPr>
        <p:blipFill>
          <a:blip r:embed="rId2"/>
          <a:stretch>
            <a:fillRect/>
          </a:stretch>
        </p:blipFill>
        <p:spPr>
          <a:xfrm>
            <a:off x="6096000" y="89165"/>
            <a:ext cx="5729969" cy="3212046"/>
          </a:xfrm>
        </p:spPr>
      </p:pic>
      <p:sp>
        <p:nvSpPr>
          <p:cNvPr id="6" name="TextBox 5">
            <a:extLst>
              <a:ext uri="{FF2B5EF4-FFF2-40B4-BE49-F238E27FC236}">
                <a16:creationId xmlns:a16="http://schemas.microsoft.com/office/drawing/2014/main" id="{DC5B8BCC-3A3D-39E3-407D-1E436A9EDF19}"/>
              </a:ext>
            </a:extLst>
          </p:cNvPr>
          <p:cNvSpPr txBox="1"/>
          <p:nvPr/>
        </p:nvSpPr>
        <p:spPr>
          <a:xfrm>
            <a:off x="366031" y="0"/>
            <a:ext cx="5102099" cy="4585871"/>
          </a:xfrm>
          <a:prstGeom prst="rect">
            <a:avLst/>
          </a:prstGeom>
          <a:noFill/>
        </p:spPr>
        <p:txBody>
          <a:bodyPr wrap="square">
            <a:spAutoFit/>
          </a:bodyPr>
          <a:lstStyle/>
          <a:p>
            <a:pPr marL="0" indent="0">
              <a:buNone/>
            </a:pPr>
            <a:endParaRPr lang="en-US" b="1"/>
          </a:p>
          <a:p>
            <a:pPr marL="0" indent="0">
              <a:buNone/>
            </a:pPr>
            <a:r>
              <a:rPr lang="en-US" sz="2400" b="1">
                <a:solidFill>
                  <a:schemeClr val="accent3">
                    <a:lumMod val="60000"/>
                    <a:lumOff val="40000"/>
                  </a:schemeClr>
                </a:solidFill>
                <a:latin typeface="Congenial Black" panose="02000503040000020004" pitchFamily="2" charset="0"/>
              </a:rPr>
              <a:t>Social Media Marketing Strategy:</a:t>
            </a:r>
          </a:p>
          <a:p>
            <a:pPr marL="0" indent="0">
              <a:buNone/>
            </a:pPr>
            <a:endParaRPr lang="en-US" b="1"/>
          </a:p>
          <a:p>
            <a:pPr marL="0" indent="0">
              <a:buNone/>
            </a:pPr>
            <a:r>
              <a:rPr lang="en-US" sz="2400" b="1">
                <a:solidFill>
                  <a:schemeClr val="accent2">
                    <a:lumMod val="40000"/>
                    <a:lumOff val="60000"/>
                  </a:schemeClr>
                </a:solidFill>
              </a:rPr>
              <a:t>1.Arena</a:t>
            </a:r>
            <a:r>
              <a:rPr lang="en-US" b="1">
                <a:solidFill>
                  <a:schemeClr val="accent2">
                    <a:lumMod val="40000"/>
                    <a:lumOff val="60000"/>
                  </a:schemeClr>
                </a:solidFill>
              </a:rPr>
              <a:t>:</a:t>
            </a:r>
          </a:p>
          <a:p>
            <a:pPr marL="0" indent="0">
              <a:buNone/>
            </a:pPr>
            <a:r>
              <a:rPr lang="en-US" sz="2000" b="1" err="1">
                <a:latin typeface="Congenial SemiBold" panose="02000503040000020004" pitchFamily="2" charset="0"/>
              </a:rPr>
              <a:t>Maruti’s</a:t>
            </a:r>
            <a:r>
              <a:rPr lang="en-US" sz="2000" b="1">
                <a:latin typeface="Congenial SemiBold" panose="02000503040000020004" pitchFamily="2" charset="0"/>
              </a:rPr>
              <a:t> social media strategy is focused on its </a:t>
            </a:r>
            <a:r>
              <a:rPr lang="en-US" sz="2000" b="1" err="1">
                <a:latin typeface="Congenial SemiBold" panose="02000503040000020004" pitchFamily="2" charset="0"/>
              </a:rPr>
              <a:t>Maruti</a:t>
            </a:r>
            <a:r>
              <a:rPr lang="en-US" sz="2000" b="1">
                <a:latin typeface="Congenial SemiBold" panose="02000503040000020004" pitchFamily="2" charset="0"/>
              </a:rPr>
              <a:t> Suzuki Arena brand, which focuses on the showroom experience through technology, design, and Connected Experience.</a:t>
            </a:r>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r>
              <a:rPr lang="en-US" b="1"/>
              <a:t>
</a:t>
            </a:r>
            <a:endParaRPr lang="en-US"/>
          </a:p>
        </p:txBody>
      </p:sp>
      <p:pic>
        <p:nvPicPr>
          <p:cNvPr id="7" name="Picture 6">
            <a:extLst>
              <a:ext uri="{FF2B5EF4-FFF2-40B4-BE49-F238E27FC236}">
                <a16:creationId xmlns:a16="http://schemas.microsoft.com/office/drawing/2014/main" id="{F142D8BF-88DE-C944-59C9-83B63E79544A}"/>
              </a:ext>
            </a:extLst>
          </p:cNvPr>
          <p:cNvPicPr>
            <a:picLocks noChangeAspect="1"/>
          </p:cNvPicPr>
          <p:nvPr/>
        </p:nvPicPr>
        <p:blipFill>
          <a:blip r:embed="rId3"/>
          <a:stretch>
            <a:fillRect/>
          </a:stretch>
        </p:blipFill>
        <p:spPr>
          <a:xfrm>
            <a:off x="419480" y="3085074"/>
            <a:ext cx="5053679" cy="3458317"/>
          </a:xfrm>
          <a:prstGeom prst="rect">
            <a:avLst/>
          </a:prstGeom>
        </p:spPr>
      </p:pic>
    </p:spTree>
    <p:extLst>
      <p:ext uri="{BB962C8B-B14F-4D97-AF65-F5344CB8AC3E}">
        <p14:creationId xmlns:p14="http://schemas.microsoft.com/office/powerpoint/2010/main" val="61099100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26FA1-557F-5712-03D9-79EFB66154C2}"/>
              </a:ext>
            </a:extLst>
          </p:cNvPr>
          <p:cNvSpPr>
            <a:spLocks noGrp="1"/>
          </p:cNvSpPr>
          <p:nvPr>
            <p:ph type="body" sz="half" idx="2"/>
          </p:nvPr>
        </p:nvSpPr>
        <p:spPr>
          <a:xfrm>
            <a:off x="386457" y="721179"/>
            <a:ext cx="11170606" cy="2707821"/>
          </a:xfrm>
        </p:spPr>
        <p:txBody>
          <a:bodyPr>
            <a:noAutofit/>
          </a:bodyPr>
          <a:lstStyle/>
          <a:p>
            <a:pPr marL="0" indent="0">
              <a:buNone/>
            </a:pPr>
            <a:r>
              <a:rPr lang="en-US" sz="2800">
                <a:solidFill>
                  <a:schemeClr val="accent3">
                    <a:lumMod val="60000"/>
                    <a:lumOff val="40000"/>
                  </a:schemeClr>
                </a:solidFill>
                <a:latin typeface="Congenial Black" panose="02000503040000020004" pitchFamily="2" charset="0"/>
              </a:rPr>
              <a:t>Content Marketing Strategy</a:t>
            </a:r>
          </a:p>
          <a:p>
            <a:r>
              <a:rPr lang="en-US" sz="2400">
                <a:latin typeface="Congenial SemiBold" panose="02000503040000020004" pitchFamily="2" charset="0"/>
              </a:rPr>
              <a:t>The company has published multiple blogs and posts on its website and platforms like Twitter, highlighting the benefits of owning a </a:t>
            </a:r>
            <a:r>
              <a:rPr lang="en-US" sz="2400" err="1">
                <a:latin typeface="Congenial SemiBold" panose="02000503040000020004" pitchFamily="2" charset="0"/>
              </a:rPr>
              <a:t>Maruti</a:t>
            </a:r>
            <a:r>
              <a:rPr lang="en-US" sz="2400">
                <a:latin typeface="Congenial SemiBold" panose="02000503040000020004" pitchFamily="2" charset="0"/>
              </a:rPr>
              <a:t> Suzuki car.</a:t>
            </a:r>
          </a:p>
          <a:p>
            <a:r>
              <a:rPr lang="en-US" sz="2400">
                <a:latin typeface="Congenial SemiBold" panose="02000503040000020004" pitchFamily="2" charset="0"/>
              </a:rPr>
              <a:t>This content has helped educate users and show them the value that they would receive as customers of the company. </a:t>
            </a:r>
          </a:p>
          <a:p>
            <a:endParaRPr lang="en-US" sz="2400"/>
          </a:p>
          <a:p>
            <a:pPr marL="0" indent="0">
              <a:buNone/>
            </a:pPr>
            <a:endParaRPr lang="en-US" sz="2400"/>
          </a:p>
        </p:txBody>
      </p:sp>
      <p:pic>
        <p:nvPicPr>
          <p:cNvPr id="6" name="Picture 5">
            <a:extLst>
              <a:ext uri="{FF2B5EF4-FFF2-40B4-BE49-F238E27FC236}">
                <a16:creationId xmlns:a16="http://schemas.microsoft.com/office/drawing/2014/main" id="{A7734D4E-15D7-E103-A5DE-4095E10B9AA5}"/>
              </a:ext>
            </a:extLst>
          </p:cNvPr>
          <p:cNvPicPr>
            <a:picLocks noChangeAspect="1"/>
          </p:cNvPicPr>
          <p:nvPr/>
        </p:nvPicPr>
        <p:blipFill>
          <a:blip r:embed="rId2"/>
          <a:stretch>
            <a:fillRect/>
          </a:stretch>
        </p:blipFill>
        <p:spPr>
          <a:xfrm>
            <a:off x="2041072" y="2953341"/>
            <a:ext cx="7099378" cy="3595836"/>
          </a:xfrm>
          <a:prstGeom prst="rect">
            <a:avLst/>
          </a:prstGeom>
        </p:spPr>
      </p:pic>
    </p:spTree>
    <p:extLst>
      <p:ext uri="{BB962C8B-B14F-4D97-AF65-F5344CB8AC3E}">
        <p14:creationId xmlns:p14="http://schemas.microsoft.com/office/powerpoint/2010/main" val="366463458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59DD5A-40D9-FF8A-892C-A7DF6E1D287C}"/>
              </a:ext>
            </a:extLst>
          </p:cNvPr>
          <p:cNvSpPr>
            <a:spLocks noGrp="1"/>
          </p:cNvSpPr>
          <p:nvPr>
            <p:ph idx="1"/>
          </p:nvPr>
        </p:nvSpPr>
        <p:spPr>
          <a:xfrm>
            <a:off x="363252" y="141986"/>
            <a:ext cx="11465495" cy="6904147"/>
          </a:xfrm>
        </p:spPr>
        <p:txBody>
          <a:bodyPr>
            <a:normAutofit/>
          </a:bodyPr>
          <a:lstStyle/>
          <a:p>
            <a:pPr marL="0" indent="0">
              <a:buNone/>
            </a:pPr>
            <a:r>
              <a:rPr lang="en-US" sz="1800" b="1" err="1">
                <a:solidFill>
                  <a:schemeClr val="accent3">
                    <a:lumMod val="60000"/>
                    <a:lumOff val="40000"/>
                  </a:schemeClr>
                </a:solidFill>
                <a:latin typeface="Congenial Black" panose="02000503040000020004" pitchFamily="2" charset="0"/>
              </a:rPr>
              <a:t>Maruti</a:t>
            </a:r>
            <a:r>
              <a:rPr lang="en-US" sz="1800" b="1">
                <a:solidFill>
                  <a:schemeClr val="accent3">
                    <a:lumMod val="60000"/>
                    <a:lumOff val="40000"/>
                  </a:schemeClr>
                </a:solidFill>
                <a:latin typeface="Congenial Black" panose="02000503040000020004" pitchFamily="2" charset="0"/>
              </a:rPr>
              <a:t> Suzuki Promotional Strategy</a:t>
            </a:r>
          </a:p>
          <a:p>
            <a:r>
              <a:rPr lang="en-US" sz="1800">
                <a:latin typeface="Congenial SemiBold" panose="02000503040000020004" pitchFamily="2" charset="0"/>
              </a:rPr>
              <a:t>They have invested heavily in television and print advertising over the years and this has helped them in targeting a wider audience.</a:t>
            </a:r>
          </a:p>
          <a:p>
            <a:r>
              <a:rPr lang="en-US" sz="1800">
                <a:latin typeface="Congenial SemiBold" panose="02000503040000020004" pitchFamily="2" charset="0"/>
              </a:rPr>
              <a:t>The company constantly strives to provide its customers with the best possible experience through its advertisements that often connects to the heart of its customers.</a:t>
            </a:r>
          </a:p>
          <a:p>
            <a:r>
              <a:rPr lang="en-US" sz="1800" err="1">
                <a:latin typeface="Congenial SemiBold" panose="02000503040000020004" pitchFamily="2" charset="0"/>
              </a:rPr>
              <a:t>Maruti</a:t>
            </a:r>
            <a:r>
              <a:rPr lang="en-US" sz="1800">
                <a:latin typeface="Congenial SemiBold" panose="02000503040000020004" pitchFamily="2" charset="0"/>
              </a:rPr>
              <a:t> Suzuki also advertises in popular print media such as newspapers and magazines. They have used this medium to target specific segments such as women customers with their ‘Rivals Wanted’ campaign. Billboards, hoardings, and bus shelters are published extensively by the company to catch customers’ attention on the move.</a:t>
            </a:r>
          </a:p>
          <a:p>
            <a:r>
              <a:rPr lang="en-US" sz="1800">
                <a:latin typeface="Congenial SemiBold" panose="02000503040000020004" pitchFamily="2" charset="0"/>
              </a:rPr>
              <a:t>Some of their popular Television commercials are ‘</a:t>
            </a:r>
            <a:r>
              <a:rPr lang="en-US" sz="1800" err="1">
                <a:latin typeface="Congenial SemiBold" panose="02000503040000020004" pitchFamily="2" charset="0"/>
              </a:rPr>
              <a:t>Ghar</a:t>
            </a:r>
            <a:r>
              <a:rPr lang="en-US" sz="1800">
                <a:latin typeface="Congenial SemiBold" panose="02000503040000020004" pitchFamily="2" charset="0"/>
              </a:rPr>
              <a:t> </a:t>
            </a:r>
            <a:r>
              <a:rPr lang="en-US" sz="1800" err="1">
                <a:latin typeface="Congenial SemiBold" panose="02000503040000020004" pitchFamily="2" charset="0"/>
              </a:rPr>
              <a:t>aya</a:t>
            </a:r>
            <a:r>
              <a:rPr lang="en-US" sz="1800">
                <a:latin typeface="Congenial SemiBold" panose="02000503040000020004" pitchFamily="2" charset="0"/>
              </a:rPr>
              <a:t> </a:t>
            </a:r>
            <a:r>
              <a:rPr lang="en-US" sz="1800" err="1">
                <a:latin typeface="Congenial SemiBold" panose="02000503040000020004" pitchFamily="2" charset="0"/>
              </a:rPr>
              <a:t>Tyohar</a:t>
            </a:r>
            <a:r>
              <a:rPr lang="en-US" sz="1800">
                <a:latin typeface="Congenial SemiBold" panose="02000503040000020004" pitchFamily="2" charset="0"/>
              </a:rPr>
              <a:t>’, ‘</a:t>
            </a:r>
            <a:r>
              <a:rPr lang="en-US" sz="1800" err="1">
                <a:latin typeface="Congenial SemiBold" panose="02000503040000020004" pitchFamily="2" charset="0"/>
              </a:rPr>
              <a:t>Baleno</a:t>
            </a:r>
            <a:r>
              <a:rPr lang="en-US" sz="1800">
                <a:latin typeface="Congenial SemiBold" panose="02000503040000020004" pitchFamily="2" charset="0"/>
              </a:rPr>
              <a:t>: Made of mettle’, and, ‘S-</a:t>
            </a:r>
            <a:r>
              <a:rPr lang="en-US" sz="1800" err="1">
                <a:latin typeface="Congenial SemiBold" panose="02000503040000020004" pitchFamily="2" charset="0"/>
              </a:rPr>
              <a:t>Presso</a:t>
            </a:r>
            <a:r>
              <a:rPr lang="en-US" sz="1800">
                <a:latin typeface="Congenial SemiBold" panose="02000503040000020004" pitchFamily="2" charset="0"/>
              </a:rPr>
              <a:t>: Live it up to every adventure’.                  </a:t>
            </a:r>
          </a:p>
          <a:p>
            <a:pPr marL="0" indent="0">
              <a:buNone/>
            </a:pPr>
            <a:r>
              <a:rPr lang="en-US" sz="1800">
                <a:latin typeface="Congenial SemiBold" panose="02000503040000020004" pitchFamily="2" charset="0"/>
              </a:rPr>
              <a:t>  </a:t>
            </a:r>
          </a:p>
        </p:txBody>
      </p:sp>
      <p:pic>
        <p:nvPicPr>
          <p:cNvPr id="4" name="Picture 3">
            <a:extLst>
              <a:ext uri="{FF2B5EF4-FFF2-40B4-BE49-F238E27FC236}">
                <a16:creationId xmlns:a16="http://schemas.microsoft.com/office/drawing/2014/main" id="{3C9AAB3F-5162-FDC0-5D1A-CF1DF942E440}"/>
              </a:ext>
            </a:extLst>
          </p:cNvPr>
          <p:cNvPicPr>
            <a:picLocks noChangeAspect="1"/>
          </p:cNvPicPr>
          <p:nvPr/>
        </p:nvPicPr>
        <p:blipFill>
          <a:blip r:embed="rId2"/>
          <a:stretch>
            <a:fillRect/>
          </a:stretch>
        </p:blipFill>
        <p:spPr>
          <a:xfrm>
            <a:off x="2266475" y="3780419"/>
            <a:ext cx="7659047" cy="2935595"/>
          </a:xfrm>
          <a:prstGeom prst="rect">
            <a:avLst/>
          </a:prstGeom>
        </p:spPr>
      </p:pic>
    </p:spTree>
    <p:extLst>
      <p:ext uri="{BB962C8B-B14F-4D97-AF65-F5344CB8AC3E}">
        <p14:creationId xmlns:p14="http://schemas.microsoft.com/office/powerpoint/2010/main" val="323543017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AD508C-C7D3-4E9A-FA3F-43540127178B}"/>
              </a:ext>
            </a:extLst>
          </p:cNvPr>
          <p:cNvSpPr>
            <a:spLocks noGrp="1"/>
          </p:cNvSpPr>
          <p:nvPr>
            <p:ph idx="1"/>
          </p:nvPr>
        </p:nvSpPr>
        <p:spPr>
          <a:xfrm>
            <a:off x="522987" y="748512"/>
            <a:ext cx="11146025" cy="5662700"/>
          </a:xfrm>
        </p:spPr>
        <p:txBody>
          <a:bodyPr>
            <a:normAutofit lnSpcReduction="10000"/>
          </a:bodyPr>
          <a:lstStyle/>
          <a:p>
            <a:pPr marL="0" indent="0">
              <a:buNone/>
            </a:pPr>
            <a:r>
              <a:rPr lang="en-US" sz="3000" b="1">
                <a:solidFill>
                  <a:schemeClr val="accent3">
                    <a:lumMod val="60000"/>
                    <a:lumOff val="40000"/>
                  </a:schemeClr>
                </a:solidFill>
              </a:rPr>
              <a:t>Challenges encountered:</a:t>
            </a:r>
          </a:p>
          <a:p>
            <a:r>
              <a:rPr lang="en-US" sz="2400" b="1">
                <a:latin typeface="Congenial SemiBold" panose="02000503040000020004" pitchFamily="2" charset="0"/>
              </a:rPr>
              <a:t>FY22 was a challenging year for </a:t>
            </a:r>
            <a:r>
              <a:rPr lang="en-US" sz="2400" b="1" err="1">
                <a:latin typeface="Congenial SemiBold" panose="02000503040000020004" pitchFamily="2" charset="0"/>
              </a:rPr>
              <a:t>Maruti</a:t>
            </a:r>
            <a:r>
              <a:rPr lang="en-US" sz="2400" b="1">
                <a:latin typeface="Congenial SemiBold" panose="02000503040000020004" pitchFamily="2" charset="0"/>
              </a:rPr>
              <a:t> Suzuki as the company reported its single biggest slide in market share in a year. The company closed the year with a share of 43.38 percent which was at its worst level since FY14. The Delhi-based company blames shortage of semiconductors for the fall in market share.</a:t>
            </a:r>
          </a:p>
          <a:p>
            <a:r>
              <a:rPr lang="en-US" sz="2400" b="1">
                <a:latin typeface="Congenial SemiBold" panose="02000503040000020004" pitchFamily="2" charset="0"/>
              </a:rPr>
              <a:t>Pandemic-related uncertainties and health of our people, global shortage of semiconductors, rising commodity prices, upcoming fuel-efficiency and BSVI Phase-2 regulations, shortage of shipping containers, and import restrictions</a:t>
            </a:r>
          </a:p>
          <a:p>
            <a:pPr marL="0" indent="0">
              <a:buNone/>
            </a:pPr>
            <a:r>
              <a:rPr lang="en-US" sz="3000" b="1">
                <a:solidFill>
                  <a:schemeClr val="accent3">
                    <a:lumMod val="60000"/>
                    <a:lumOff val="40000"/>
                  </a:schemeClr>
                </a:solidFill>
              </a:rPr>
              <a:t>Lessons learned:</a:t>
            </a:r>
          </a:p>
          <a:p>
            <a:r>
              <a:rPr lang="en-US" sz="2400" b="1">
                <a:latin typeface="Congenial SemiBold" panose="02000503040000020004" pitchFamily="2" charset="0"/>
              </a:rPr>
              <a:t>We learned running a business is very difficult but if we believe in ourselves then we will definitely succeed.</a:t>
            </a:r>
          </a:p>
          <a:p>
            <a:r>
              <a:rPr lang="en-US" sz="2400" b="1">
                <a:latin typeface="Congenial SemiBold" panose="02000503040000020004" pitchFamily="2" charset="0"/>
              </a:rPr>
              <a:t>We should develop a teamwork and friendly relationship with employees to obtain a great success and growth in our business.</a:t>
            </a:r>
          </a:p>
          <a:p>
            <a:r>
              <a:rPr lang="en-US" sz="2400" b="1">
                <a:latin typeface="Congenial SemiBold" panose="02000503040000020004" pitchFamily="2" charset="0"/>
              </a:rPr>
              <a:t>From this we have learned how to do marketing through digital media.</a:t>
            </a:r>
          </a:p>
        </p:txBody>
      </p:sp>
    </p:spTree>
    <p:extLst>
      <p:ext uri="{BB962C8B-B14F-4D97-AF65-F5344CB8AC3E}">
        <p14:creationId xmlns:p14="http://schemas.microsoft.com/office/powerpoint/2010/main" val="599389294"/>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750A-3CB4-2CDF-C267-5E1CABFEF93F}"/>
              </a:ext>
            </a:extLst>
          </p:cNvPr>
          <p:cNvSpPr>
            <a:spLocks noGrp="1"/>
          </p:cNvSpPr>
          <p:nvPr>
            <p:ph type="title"/>
          </p:nvPr>
        </p:nvSpPr>
        <p:spPr>
          <a:xfrm>
            <a:off x="734853" y="1343557"/>
            <a:ext cx="9404723" cy="4170886"/>
          </a:xfrm>
        </p:spPr>
        <p:txBody>
          <a:bodyPr/>
          <a:lstStyle/>
          <a:p>
            <a:pPr algn="ctr"/>
            <a:r>
              <a:rPr lang="en-US" b="1"/>
              <a:t>Part -4</a:t>
            </a:r>
            <a:br>
              <a:rPr lang="en-US" b="1"/>
            </a:br>
            <a:br>
              <a:rPr lang="en-US" b="1"/>
            </a:br>
            <a:r>
              <a:rPr lang="en-US" b="1">
                <a:solidFill>
                  <a:schemeClr val="bg1"/>
                </a:solidFill>
              </a:rPr>
              <a:t>Content creation</a:t>
            </a:r>
            <a:br>
              <a:rPr lang="en-US" b="1">
                <a:solidFill>
                  <a:schemeClr val="bg1"/>
                </a:solidFill>
              </a:rPr>
            </a:br>
            <a:r>
              <a:rPr lang="en-US" b="1">
                <a:solidFill>
                  <a:schemeClr val="bg1"/>
                </a:solidFill>
              </a:rPr>
              <a:t>and </a:t>
            </a:r>
            <a:br>
              <a:rPr lang="en-US" b="1">
                <a:solidFill>
                  <a:schemeClr val="bg1"/>
                </a:solidFill>
              </a:rPr>
            </a:br>
            <a:r>
              <a:rPr lang="en-US" b="1">
                <a:solidFill>
                  <a:schemeClr val="bg1"/>
                </a:solidFill>
              </a:rPr>
              <a:t>Curation</a:t>
            </a:r>
          </a:p>
        </p:txBody>
      </p:sp>
    </p:spTree>
    <p:extLst>
      <p:ext uri="{BB962C8B-B14F-4D97-AF65-F5344CB8AC3E}">
        <p14:creationId xmlns:p14="http://schemas.microsoft.com/office/powerpoint/2010/main" val="6708633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2AA6D8-8050-02A3-567E-D146055935B5}"/>
              </a:ext>
            </a:extLst>
          </p:cNvPr>
          <p:cNvSpPr>
            <a:spLocks noGrp="1"/>
          </p:cNvSpPr>
          <p:nvPr>
            <p:ph idx="1"/>
          </p:nvPr>
        </p:nvSpPr>
        <p:spPr>
          <a:xfrm>
            <a:off x="337220" y="354970"/>
            <a:ext cx="11252516" cy="6300698"/>
          </a:xfrm>
        </p:spPr>
        <p:txBody>
          <a:bodyPr>
            <a:normAutofit/>
          </a:bodyPr>
          <a:lstStyle/>
          <a:p>
            <a:pPr marL="0" indent="0">
              <a:buNone/>
            </a:pPr>
            <a:r>
              <a:rPr lang="en-US" sz="2800" b="1" u="sng">
                <a:latin typeface="Congenial Black" panose="02000503040000020004" pitchFamily="2" charset="0"/>
              </a:rPr>
              <a:t>Content Creation:</a:t>
            </a:r>
          </a:p>
          <a:p>
            <a:pPr marL="0" indent="0">
              <a:buNone/>
            </a:pPr>
            <a:r>
              <a:rPr lang="en-US" sz="2400" b="1">
                <a:solidFill>
                  <a:schemeClr val="accent3">
                    <a:lumMod val="60000"/>
                    <a:lumOff val="40000"/>
                  </a:schemeClr>
                </a:solidFill>
              </a:rPr>
              <a:t>Format 1:</a:t>
            </a:r>
            <a:r>
              <a:rPr lang="en-US" sz="2400" b="1"/>
              <a:t>Post/Story</a:t>
            </a: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endParaRPr lang="en-US" sz="2400" b="1">
              <a:solidFill>
                <a:schemeClr val="accent3">
                  <a:lumMod val="60000"/>
                  <a:lumOff val="40000"/>
                </a:schemeClr>
              </a:solidFill>
            </a:endParaRPr>
          </a:p>
          <a:p>
            <a:pPr marL="0" indent="0">
              <a:buNone/>
            </a:pPr>
            <a:r>
              <a:rPr lang="en-US" sz="2400" b="1">
                <a:solidFill>
                  <a:schemeClr val="accent3">
                    <a:lumMod val="60000"/>
                    <a:lumOff val="40000"/>
                  </a:schemeClr>
                </a:solidFill>
              </a:rPr>
              <a:t>Post </a:t>
            </a:r>
            <a:r>
              <a:rPr lang="en-US" sz="2400" b="1" err="1">
                <a:solidFill>
                  <a:schemeClr val="accent3">
                    <a:lumMod val="60000"/>
                    <a:lumOff val="40000"/>
                  </a:schemeClr>
                </a:solidFill>
              </a:rPr>
              <a:t>link:</a:t>
            </a:r>
            <a:r>
              <a:rPr lang="en-US" sz="1600" b="1" err="1"/>
              <a:t>https</a:t>
            </a:r>
            <a:r>
              <a:rPr lang="en-US" sz="1600" b="1"/>
              <a:t>://</a:t>
            </a:r>
            <a:r>
              <a:rPr lang="en-US" sz="1600" b="1" err="1"/>
              <a:t>www.instagram.com</a:t>
            </a:r>
            <a:r>
              <a:rPr lang="en-US" sz="1600" b="1"/>
              <a:t>/p/</a:t>
            </a:r>
            <a:r>
              <a:rPr lang="en-US" sz="1600" b="1" err="1"/>
              <a:t>CyXuuONyg_h</a:t>
            </a:r>
            <a:r>
              <a:rPr lang="en-US" sz="1600" b="1"/>
              <a:t>/?</a:t>
            </a:r>
            <a:r>
              <a:rPr lang="en-US" sz="1600" b="1" err="1"/>
              <a:t>igshid</a:t>
            </a:r>
            <a:r>
              <a:rPr lang="en-US" sz="1600" b="1"/>
              <a:t>=MmU2YjMzNjRlOQ==</a:t>
            </a:r>
          </a:p>
          <a:p>
            <a:pPr marL="0" indent="0">
              <a:buNone/>
            </a:pPr>
            <a:endParaRPr lang="en-US" sz="1600" b="1"/>
          </a:p>
          <a:p>
            <a:pPr marL="0" indent="0">
              <a:buNone/>
            </a:pPr>
            <a:endParaRPr lang="en-US" sz="2400" b="1">
              <a:solidFill>
                <a:schemeClr val="accent3">
                  <a:lumMod val="60000"/>
                  <a:lumOff val="40000"/>
                </a:schemeClr>
              </a:solidFill>
            </a:endParaRPr>
          </a:p>
        </p:txBody>
      </p:sp>
      <p:pic>
        <p:nvPicPr>
          <p:cNvPr id="4" name="Picture 3">
            <a:extLst>
              <a:ext uri="{FF2B5EF4-FFF2-40B4-BE49-F238E27FC236}">
                <a16:creationId xmlns:a16="http://schemas.microsoft.com/office/drawing/2014/main" id="{371631E0-CD8A-71C8-6270-970CA29E9923}"/>
              </a:ext>
            </a:extLst>
          </p:cNvPr>
          <p:cNvPicPr>
            <a:picLocks noChangeAspect="1"/>
          </p:cNvPicPr>
          <p:nvPr/>
        </p:nvPicPr>
        <p:blipFill>
          <a:blip r:embed="rId2"/>
          <a:stretch>
            <a:fillRect/>
          </a:stretch>
        </p:blipFill>
        <p:spPr>
          <a:xfrm>
            <a:off x="1336293" y="1514990"/>
            <a:ext cx="6407679" cy="4442117"/>
          </a:xfrm>
          <a:prstGeom prst="rect">
            <a:avLst/>
          </a:prstGeom>
        </p:spPr>
      </p:pic>
      <p:pic>
        <p:nvPicPr>
          <p:cNvPr id="6" name="Picture 5">
            <a:extLst>
              <a:ext uri="{FF2B5EF4-FFF2-40B4-BE49-F238E27FC236}">
                <a16:creationId xmlns:a16="http://schemas.microsoft.com/office/drawing/2014/main" id="{D25D2F70-77CA-603F-8638-3BD15414C127}"/>
              </a:ext>
            </a:extLst>
          </p:cNvPr>
          <p:cNvPicPr>
            <a:picLocks noChangeAspect="1"/>
          </p:cNvPicPr>
          <p:nvPr/>
        </p:nvPicPr>
        <p:blipFill>
          <a:blip r:embed="rId3"/>
          <a:stretch>
            <a:fillRect/>
          </a:stretch>
        </p:blipFill>
        <p:spPr>
          <a:xfrm rot="20586117">
            <a:off x="8480249" y="-25336"/>
            <a:ext cx="3273837" cy="6186111"/>
          </a:xfrm>
          <a:prstGeom prst="rect">
            <a:avLst/>
          </a:prstGeom>
        </p:spPr>
      </p:pic>
    </p:spTree>
    <p:extLst>
      <p:ext uri="{BB962C8B-B14F-4D97-AF65-F5344CB8AC3E}">
        <p14:creationId xmlns:p14="http://schemas.microsoft.com/office/powerpoint/2010/main" val="3749680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4FABD7-C8DB-CF85-594E-F3B06AF280E7}"/>
              </a:ext>
            </a:extLst>
          </p:cNvPr>
          <p:cNvSpPr>
            <a:spLocks noGrp="1"/>
          </p:cNvSpPr>
          <p:nvPr>
            <p:ph type="title"/>
          </p:nvPr>
        </p:nvSpPr>
        <p:spPr>
          <a:xfrm>
            <a:off x="1037691" y="-1029409"/>
            <a:ext cx="9264691" cy="5537516"/>
          </a:xfrm>
        </p:spPr>
        <p:txBody>
          <a:bodyPr/>
          <a:lstStyle/>
          <a:p>
            <a:pPr algn="ctr"/>
            <a:br>
              <a:rPr lang="en-US"/>
            </a:br>
            <a:br>
              <a:rPr lang="en-US"/>
            </a:br>
            <a:br>
              <a:rPr lang="en-US"/>
            </a:br>
            <a:r>
              <a:rPr lang="en-US" sz="4400" b="1" u="sng">
                <a:solidFill>
                  <a:schemeClr val="tx1"/>
                </a:solidFill>
              </a:rPr>
              <a:t>PART- 1</a:t>
            </a:r>
            <a:br>
              <a:rPr lang="en-US" b="1">
                <a:solidFill>
                  <a:schemeClr val="bg2">
                    <a:lumMod val="50000"/>
                  </a:schemeClr>
                </a:solidFill>
              </a:rPr>
            </a:br>
            <a:br>
              <a:rPr lang="en-US" b="1"/>
            </a:br>
            <a:r>
              <a:rPr lang="en-US" b="1">
                <a:solidFill>
                  <a:schemeClr val="bg1"/>
                </a:solidFill>
              </a:rPr>
              <a:t>Brand study</a:t>
            </a:r>
            <a:br>
              <a:rPr lang="en-US" b="1">
                <a:solidFill>
                  <a:schemeClr val="bg1"/>
                </a:solidFill>
              </a:rPr>
            </a:br>
            <a:br>
              <a:rPr lang="en-US" b="1">
                <a:solidFill>
                  <a:schemeClr val="bg1"/>
                </a:solidFill>
              </a:rPr>
            </a:br>
            <a:r>
              <a:rPr lang="en-US" b="1">
                <a:solidFill>
                  <a:schemeClr val="bg1"/>
                </a:solidFill>
              </a:rPr>
              <a:t>Competitor Analysis</a:t>
            </a:r>
            <a:br>
              <a:rPr lang="en-US" b="1">
                <a:solidFill>
                  <a:schemeClr val="bg1"/>
                </a:solidFill>
              </a:rPr>
            </a:br>
            <a:br>
              <a:rPr lang="en-US" b="1">
                <a:solidFill>
                  <a:schemeClr val="bg1"/>
                </a:solidFill>
              </a:rPr>
            </a:br>
            <a:r>
              <a:rPr lang="en-US" b="1">
                <a:solidFill>
                  <a:schemeClr val="bg1"/>
                </a:solidFill>
              </a:rPr>
              <a:t>Audience/Buyers Persona</a:t>
            </a:r>
            <a:endParaRPr lang="en-US">
              <a:solidFill>
                <a:schemeClr val="bg1"/>
              </a:solidFill>
            </a:endParaRPr>
          </a:p>
        </p:txBody>
      </p:sp>
    </p:spTree>
    <p:extLst>
      <p:ext uri="{BB962C8B-B14F-4D97-AF65-F5344CB8AC3E}">
        <p14:creationId xmlns:p14="http://schemas.microsoft.com/office/powerpoint/2010/main" val="218358500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aveInsta.App - 3212437852491772994_62432895613.mp4">
            <a:hlinkClick r:id="" action="ppaction://media"/>
            <a:extLst>
              <a:ext uri="{FF2B5EF4-FFF2-40B4-BE49-F238E27FC236}">
                <a16:creationId xmlns:a16="http://schemas.microsoft.com/office/drawing/2014/main" id="{AEAB143D-4B5E-63B7-4B2D-5123426542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242392" y="1"/>
            <a:ext cx="4472608" cy="6858000"/>
          </a:xfrm>
        </p:spPr>
      </p:pic>
      <p:pic>
        <p:nvPicPr>
          <p:cNvPr id="11" name="5C4696096869C0A15900A4664B2AD1B3_video_dashinit.mp4">
            <a:hlinkClick r:id="" action="ppaction://media"/>
            <a:extLst>
              <a:ext uri="{FF2B5EF4-FFF2-40B4-BE49-F238E27FC236}">
                <a16:creationId xmlns:a16="http://schemas.microsoft.com/office/drawing/2014/main" id="{FBBC6B78-5F18-4C1D-83EE-24835E91A5A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093571" y="0"/>
            <a:ext cx="3856037" cy="6858000"/>
          </a:xfrm>
          <a:prstGeom prst="rect">
            <a:avLst/>
          </a:prstGeom>
        </p:spPr>
      </p:pic>
    </p:spTree>
    <p:extLst>
      <p:ext uri="{BB962C8B-B14F-4D97-AF65-F5344CB8AC3E}">
        <p14:creationId xmlns:p14="http://schemas.microsoft.com/office/powerpoint/2010/main" val="36319768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D3F57E-96FA-F1DE-D336-3A2FF499940A}"/>
              </a:ext>
            </a:extLst>
          </p:cNvPr>
          <p:cNvSpPr>
            <a:spLocks noGrp="1"/>
          </p:cNvSpPr>
          <p:nvPr>
            <p:ph idx="1"/>
          </p:nvPr>
        </p:nvSpPr>
        <p:spPr>
          <a:xfrm>
            <a:off x="319472" y="354970"/>
            <a:ext cx="3567438" cy="6503030"/>
          </a:xfrm>
        </p:spPr>
        <p:txBody>
          <a:bodyPr>
            <a:normAutofit/>
          </a:bodyPr>
          <a:lstStyle/>
          <a:p>
            <a:pPr marL="0" indent="0">
              <a:buNone/>
            </a:pPr>
            <a:r>
              <a:rPr lang="en-US" sz="2800" b="1">
                <a:solidFill>
                  <a:schemeClr val="accent3">
                    <a:lumMod val="60000"/>
                    <a:lumOff val="40000"/>
                  </a:schemeClr>
                </a:solidFill>
              </a:rPr>
              <a:t>Format 2: </a:t>
            </a:r>
            <a:r>
              <a:rPr lang="en-US" sz="2800" b="1"/>
              <a:t>Meme</a:t>
            </a:r>
          </a:p>
          <a:p>
            <a:pPr marL="0" indent="0">
              <a:buNone/>
            </a:pPr>
            <a:endParaRPr lang="en-US" sz="2800" b="1"/>
          </a:p>
          <a:p>
            <a:pPr marL="0" indent="0">
              <a:buNone/>
            </a:pPr>
            <a:r>
              <a:rPr lang="en-US" sz="2800" b="1"/>
              <a:t>With this </a:t>
            </a:r>
            <a:r>
              <a:rPr lang="en-US" sz="2800" b="1" err="1"/>
              <a:t>meme,we</a:t>
            </a:r>
            <a:r>
              <a:rPr lang="en-US" sz="2800" b="1"/>
              <a:t> can say that </a:t>
            </a:r>
            <a:r>
              <a:rPr lang="en-US" sz="2800" b="1" err="1"/>
              <a:t>Maruti</a:t>
            </a:r>
            <a:r>
              <a:rPr lang="en-US" sz="2800" b="1"/>
              <a:t> Suzuki offers cars which are safe, unique and mostly they are low </a:t>
            </a:r>
            <a:r>
              <a:rPr lang="en-US" sz="2800" b="1" err="1"/>
              <a:t>cost.They</a:t>
            </a:r>
            <a:r>
              <a:rPr lang="en-US" sz="2800" b="1"/>
              <a:t> are fulfilling dreams of everyone who wants to buy cars at low price.</a:t>
            </a:r>
          </a:p>
          <a:p>
            <a:pPr marL="0" indent="0">
              <a:buNone/>
            </a:pPr>
            <a:endParaRPr lang="en-US" sz="2800" b="1">
              <a:solidFill>
                <a:schemeClr val="accent3">
                  <a:lumMod val="60000"/>
                  <a:lumOff val="40000"/>
                </a:schemeClr>
              </a:solidFill>
            </a:endParaRPr>
          </a:p>
        </p:txBody>
      </p:sp>
      <p:pic>
        <p:nvPicPr>
          <p:cNvPr id="2" name="Picture 1">
            <a:extLst>
              <a:ext uri="{FF2B5EF4-FFF2-40B4-BE49-F238E27FC236}">
                <a16:creationId xmlns:a16="http://schemas.microsoft.com/office/drawing/2014/main" id="{F44542D3-64A3-F440-9A28-96696FF7EF70}"/>
              </a:ext>
            </a:extLst>
          </p:cNvPr>
          <p:cNvPicPr>
            <a:picLocks noChangeAspect="1"/>
          </p:cNvPicPr>
          <p:nvPr/>
        </p:nvPicPr>
        <p:blipFill>
          <a:blip r:embed="rId2"/>
          <a:stretch>
            <a:fillRect/>
          </a:stretch>
        </p:blipFill>
        <p:spPr>
          <a:xfrm>
            <a:off x="4011151" y="829733"/>
            <a:ext cx="7720573" cy="5418667"/>
          </a:xfrm>
          <a:prstGeom prst="rect">
            <a:avLst/>
          </a:prstGeom>
        </p:spPr>
      </p:pic>
    </p:spTree>
    <p:extLst>
      <p:ext uri="{BB962C8B-B14F-4D97-AF65-F5344CB8AC3E}">
        <p14:creationId xmlns:p14="http://schemas.microsoft.com/office/powerpoint/2010/main" val="30173422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37CD3-F10F-9653-DAB0-7BDD03DD4989}"/>
              </a:ext>
            </a:extLst>
          </p:cNvPr>
          <p:cNvSpPr>
            <a:spLocks noGrp="1"/>
          </p:cNvSpPr>
          <p:nvPr>
            <p:ph idx="1"/>
          </p:nvPr>
        </p:nvSpPr>
        <p:spPr>
          <a:xfrm>
            <a:off x="1103313" y="606997"/>
            <a:ext cx="4540694" cy="5644005"/>
          </a:xfrm>
        </p:spPr>
        <p:txBody>
          <a:bodyPr>
            <a:normAutofit fontScale="92500" lnSpcReduction="10000"/>
          </a:bodyPr>
          <a:lstStyle/>
          <a:p>
            <a:pPr marL="0" indent="0">
              <a:buNone/>
            </a:pPr>
            <a:r>
              <a:rPr lang="en-US" sz="2800" b="1">
                <a:solidFill>
                  <a:schemeClr val="accent3">
                    <a:lumMod val="60000"/>
                    <a:lumOff val="40000"/>
                  </a:schemeClr>
                </a:solidFill>
              </a:rPr>
              <a:t>Format 3:</a:t>
            </a:r>
            <a:r>
              <a:rPr lang="en-US" sz="2800" b="1"/>
              <a:t>Reel/Video</a:t>
            </a:r>
          </a:p>
          <a:p>
            <a:pPr marL="0" indent="0">
              <a:buNone/>
            </a:pPr>
            <a:r>
              <a:rPr lang="en-US" sz="2800" b="1">
                <a:solidFill>
                  <a:schemeClr val="accent3">
                    <a:lumMod val="60000"/>
                    <a:lumOff val="40000"/>
                  </a:schemeClr>
                </a:solidFill>
              </a:rPr>
              <a:t>Link:</a:t>
            </a:r>
          </a:p>
          <a:p>
            <a:pPr marL="0" indent="0">
              <a:buNone/>
            </a:pPr>
            <a:r>
              <a:rPr lang="en-US" sz="2800" b="1">
                <a:hlinkClick r:id="rId2"/>
              </a:rPr>
              <a:t>https://www.canva.com/design/DAFxO2ilekA/Py5qp4Jq8FI3TR9YMMpCEQ/edit?utm_content=DAFxO2ilekA&amp;utm_campaign=designshare&amp;utm_medium=link2&amp;utm_source=sharebutton</a:t>
            </a:r>
            <a:endParaRPr lang="en-US" sz="2800" b="1"/>
          </a:p>
          <a:p>
            <a:pPr marL="0" indent="0">
              <a:buNone/>
            </a:pPr>
            <a:endParaRPr lang="en-US" sz="2800" b="1"/>
          </a:p>
          <a:p>
            <a:pPr marL="0" indent="0">
              <a:buNone/>
            </a:pPr>
            <a:r>
              <a:rPr lang="en-US" sz="2800" b="1">
                <a:latin typeface="Forte" panose="03060902040502070203" pitchFamily="66" charset="0"/>
                <a:ea typeface="Forte Forward" panose="02000000000000000000" pitchFamily="2" charset="0"/>
              </a:rPr>
              <a:t>#marutiswift</a:t>
            </a:r>
          </a:p>
          <a:p>
            <a:pPr marL="0" indent="0">
              <a:buNone/>
            </a:pPr>
            <a:r>
              <a:rPr lang="en-US" sz="2800" b="1">
                <a:latin typeface="Forte" panose="03060902040502070203" pitchFamily="66" charset="0"/>
                <a:ea typeface="Forte Forward" panose="02000000000000000000" pitchFamily="2" charset="0"/>
              </a:rPr>
              <a:t>#marutisuzuki</a:t>
            </a:r>
          </a:p>
          <a:p>
            <a:pPr marL="0" indent="0">
              <a:buNone/>
            </a:pPr>
            <a:r>
              <a:rPr lang="en-US" sz="2800" b="1">
                <a:latin typeface="Forte" panose="03060902040502070203" pitchFamily="66" charset="0"/>
                <a:ea typeface="Forte Forward" panose="02000000000000000000" pitchFamily="2" charset="0"/>
              </a:rPr>
              <a:t>#buycarslowprice</a:t>
            </a:r>
          </a:p>
          <a:p>
            <a:pPr marL="0" indent="0">
              <a:buNone/>
            </a:pPr>
            <a:endParaRPr lang="en-US" sz="2800" b="1"/>
          </a:p>
          <a:p>
            <a:pPr marL="0" indent="0">
              <a:buNone/>
            </a:pPr>
            <a:endParaRPr lang="en-US" sz="2800" b="1"/>
          </a:p>
          <a:p>
            <a:pPr marL="0" indent="0">
              <a:buNone/>
            </a:pPr>
            <a:endParaRPr lang="en-US" sz="2800" b="1">
              <a:solidFill>
                <a:schemeClr val="accent3">
                  <a:lumMod val="60000"/>
                  <a:lumOff val="40000"/>
                </a:schemeClr>
              </a:solidFill>
            </a:endParaRPr>
          </a:p>
        </p:txBody>
      </p:sp>
      <p:pic>
        <p:nvPicPr>
          <p:cNvPr id="6" name="Picture 5">
            <a:extLst>
              <a:ext uri="{FF2B5EF4-FFF2-40B4-BE49-F238E27FC236}">
                <a16:creationId xmlns:a16="http://schemas.microsoft.com/office/drawing/2014/main" id="{EC26C1B1-600E-1A8F-A25C-49288C5FAE2F}"/>
              </a:ext>
            </a:extLst>
          </p:cNvPr>
          <p:cNvPicPr>
            <a:picLocks noChangeAspect="1"/>
          </p:cNvPicPr>
          <p:nvPr/>
        </p:nvPicPr>
        <p:blipFill>
          <a:blip r:embed="rId3"/>
          <a:stretch>
            <a:fillRect/>
          </a:stretch>
        </p:blipFill>
        <p:spPr>
          <a:xfrm>
            <a:off x="7339566" y="381659"/>
            <a:ext cx="3050383" cy="6291757"/>
          </a:xfrm>
          <a:prstGeom prst="rect">
            <a:avLst/>
          </a:prstGeom>
        </p:spPr>
      </p:pic>
    </p:spTree>
    <p:extLst>
      <p:ext uri="{BB962C8B-B14F-4D97-AF65-F5344CB8AC3E}">
        <p14:creationId xmlns:p14="http://schemas.microsoft.com/office/powerpoint/2010/main" val="294765928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1D886-B446-C3DE-FC08-AC30595E8058}"/>
              </a:ext>
            </a:extLst>
          </p:cNvPr>
          <p:cNvSpPr>
            <a:spLocks noGrp="1"/>
          </p:cNvSpPr>
          <p:nvPr>
            <p:ph idx="1"/>
          </p:nvPr>
        </p:nvSpPr>
        <p:spPr>
          <a:xfrm>
            <a:off x="718221" y="872751"/>
            <a:ext cx="7055600" cy="5112498"/>
          </a:xfrm>
        </p:spPr>
        <p:txBody>
          <a:bodyPr>
            <a:normAutofit lnSpcReduction="10000"/>
          </a:bodyPr>
          <a:lstStyle/>
          <a:p>
            <a:pPr marL="0" indent="0">
              <a:buNone/>
            </a:pPr>
            <a:r>
              <a:rPr lang="en-US" sz="2800" b="1">
                <a:solidFill>
                  <a:schemeClr val="accent3">
                    <a:lumMod val="60000"/>
                    <a:lumOff val="40000"/>
                  </a:schemeClr>
                </a:solidFill>
              </a:rPr>
              <a:t>Instagram profile link:</a:t>
            </a:r>
          </a:p>
          <a:p>
            <a:pPr marL="0" indent="0">
              <a:buNone/>
            </a:pPr>
            <a:endParaRPr lang="en-US" sz="2800" b="1">
              <a:solidFill>
                <a:schemeClr val="bg1"/>
              </a:solidFill>
            </a:endParaRPr>
          </a:p>
          <a:p>
            <a:pPr marL="0" indent="0">
              <a:buNone/>
            </a:pPr>
            <a:r>
              <a:rPr lang="en-US" sz="2800" b="1">
                <a:solidFill>
                  <a:schemeClr val="bg1"/>
                </a:solidFill>
                <a:hlinkClick r:id="rId2"/>
              </a:rPr>
              <a:t>https://instagram.com/_maruthi_suzuki_?igshid=NzZlODBkYWE4Ng==</a:t>
            </a:r>
            <a:endParaRPr lang="en-US" sz="2800" b="1">
              <a:solidFill>
                <a:schemeClr val="bg1"/>
              </a:solidFill>
            </a:endParaRPr>
          </a:p>
          <a:p>
            <a:pPr marL="0" indent="0">
              <a:buNone/>
            </a:pPr>
            <a:endParaRPr lang="en-US" sz="2800" b="1">
              <a:solidFill>
                <a:schemeClr val="bg1"/>
              </a:solidFill>
            </a:endParaRPr>
          </a:p>
          <a:p>
            <a:pPr marL="0" indent="0">
              <a:buNone/>
            </a:pPr>
            <a:r>
              <a:rPr lang="en-US" sz="2800" b="1">
                <a:solidFill>
                  <a:schemeClr val="accent3">
                    <a:lumMod val="60000"/>
                    <a:lumOff val="40000"/>
                  </a:schemeClr>
                </a:solidFill>
              </a:rPr>
              <a:t>Instagram Story link:</a:t>
            </a:r>
          </a:p>
          <a:p>
            <a:pPr marL="0" indent="0">
              <a:buNone/>
            </a:pPr>
            <a:endParaRPr lang="en-US" sz="2800" b="1">
              <a:solidFill>
                <a:schemeClr val="bg1"/>
              </a:solidFill>
            </a:endParaRPr>
          </a:p>
          <a:p>
            <a:pPr marL="0" indent="0">
              <a:buNone/>
            </a:pPr>
            <a:r>
              <a:rPr lang="en-US" sz="2800" b="1">
                <a:solidFill>
                  <a:schemeClr val="bg1"/>
                </a:solidFill>
                <a:hlinkClick r:id="rId3"/>
              </a:rPr>
              <a:t>https://instagram.com/stories/_maruthi_suzuki_/3212448673074750704?utm_source=ig_story_item_share&amp;igshid=NjZiM2M3MzIxNA==</a:t>
            </a:r>
            <a:endParaRPr lang="en-US" sz="2800" b="1">
              <a:solidFill>
                <a:schemeClr val="bg1"/>
              </a:solidFill>
            </a:endParaRPr>
          </a:p>
          <a:p>
            <a:pPr marL="0" indent="0">
              <a:buNone/>
            </a:pPr>
            <a:endParaRPr lang="en-US" sz="2800" b="1">
              <a:solidFill>
                <a:schemeClr val="bg1"/>
              </a:solidFill>
            </a:endParaRPr>
          </a:p>
        </p:txBody>
      </p:sp>
      <p:pic>
        <p:nvPicPr>
          <p:cNvPr id="2" name="Picture 1">
            <a:extLst>
              <a:ext uri="{FF2B5EF4-FFF2-40B4-BE49-F238E27FC236}">
                <a16:creationId xmlns:a16="http://schemas.microsoft.com/office/drawing/2014/main" id="{A6C71519-74F9-00BD-6919-E98F63F7E632}"/>
              </a:ext>
            </a:extLst>
          </p:cNvPr>
          <p:cNvPicPr>
            <a:picLocks noChangeAspect="1"/>
          </p:cNvPicPr>
          <p:nvPr/>
        </p:nvPicPr>
        <p:blipFill>
          <a:blip r:embed="rId4"/>
          <a:stretch>
            <a:fillRect/>
          </a:stretch>
        </p:blipFill>
        <p:spPr>
          <a:xfrm>
            <a:off x="7773821" y="177485"/>
            <a:ext cx="4418179" cy="6680516"/>
          </a:xfrm>
          <a:prstGeom prst="rect">
            <a:avLst/>
          </a:prstGeom>
        </p:spPr>
      </p:pic>
    </p:spTree>
    <p:extLst>
      <p:ext uri="{BB962C8B-B14F-4D97-AF65-F5344CB8AC3E}">
        <p14:creationId xmlns:p14="http://schemas.microsoft.com/office/powerpoint/2010/main" val="105077815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052E05-DCAE-049F-A91D-4647A37DEDBC}"/>
              </a:ext>
            </a:extLst>
          </p:cNvPr>
          <p:cNvSpPr>
            <a:spLocks noGrp="1"/>
          </p:cNvSpPr>
          <p:nvPr>
            <p:ph type="title"/>
          </p:nvPr>
        </p:nvSpPr>
        <p:spPr>
          <a:xfrm>
            <a:off x="4278303" y="0"/>
            <a:ext cx="6077290" cy="1535109"/>
          </a:xfrm>
        </p:spPr>
        <p:txBody>
          <a:bodyPr/>
          <a:lstStyle/>
          <a:p>
            <a:r>
              <a:rPr lang="en-US" b="1">
                <a:solidFill>
                  <a:schemeClr val="accent3">
                    <a:lumMod val="60000"/>
                    <a:lumOff val="40000"/>
                  </a:schemeClr>
                </a:solidFill>
              </a:rPr>
              <a:t>Insights</a:t>
            </a:r>
          </a:p>
        </p:txBody>
      </p:sp>
      <p:pic>
        <p:nvPicPr>
          <p:cNvPr id="6" name="Picture 5">
            <a:extLst>
              <a:ext uri="{FF2B5EF4-FFF2-40B4-BE49-F238E27FC236}">
                <a16:creationId xmlns:a16="http://schemas.microsoft.com/office/drawing/2014/main" id="{63C94698-FE7C-7A68-52A5-E4C03C0D5818}"/>
              </a:ext>
            </a:extLst>
          </p:cNvPr>
          <p:cNvPicPr>
            <a:picLocks noChangeAspect="1"/>
          </p:cNvPicPr>
          <p:nvPr/>
        </p:nvPicPr>
        <p:blipFill>
          <a:blip r:embed="rId4"/>
          <a:stretch>
            <a:fillRect/>
          </a:stretch>
        </p:blipFill>
        <p:spPr>
          <a:xfrm>
            <a:off x="8786649" y="0"/>
            <a:ext cx="3405351" cy="6858000"/>
          </a:xfrm>
          <a:prstGeom prst="rect">
            <a:avLst/>
          </a:prstGeom>
        </p:spPr>
      </p:pic>
      <p:pic>
        <p:nvPicPr>
          <p:cNvPr id="7" name="Picture 6">
            <a:extLst>
              <a:ext uri="{FF2B5EF4-FFF2-40B4-BE49-F238E27FC236}">
                <a16:creationId xmlns:a16="http://schemas.microsoft.com/office/drawing/2014/main" id="{B7D801A4-9B35-BF67-FB7B-4C82F6EE721B}"/>
              </a:ext>
            </a:extLst>
          </p:cNvPr>
          <p:cNvPicPr>
            <a:picLocks noChangeAspect="1"/>
          </p:cNvPicPr>
          <p:nvPr/>
        </p:nvPicPr>
        <p:blipFill>
          <a:blip r:embed="rId5"/>
          <a:stretch>
            <a:fillRect/>
          </a:stretch>
        </p:blipFill>
        <p:spPr>
          <a:xfrm>
            <a:off x="4984317" y="798680"/>
            <a:ext cx="3096317" cy="6059320"/>
          </a:xfrm>
          <a:prstGeom prst="rect">
            <a:avLst/>
          </a:prstGeom>
        </p:spPr>
      </p:pic>
      <p:pic>
        <p:nvPicPr>
          <p:cNvPr id="3" name="6E4F3A6AD49334A2EF5C2BCC8886BBBD_video_dashinit.mp4">
            <a:hlinkClick r:id="" action="ppaction://media"/>
            <a:extLst>
              <a:ext uri="{FF2B5EF4-FFF2-40B4-BE49-F238E27FC236}">
                <a16:creationId xmlns:a16="http://schemas.microsoft.com/office/drawing/2014/main" id="{1204E4DF-3364-A9D6-DBA1-1E9032BB986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2266" y="0"/>
            <a:ext cx="3856037" cy="6858000"/>
          </a:xfrm>
          <a:prstGeom prst="rect">
            <a:avLst/>
          </a:prstGeom>
        </p:spPr>
      </p:pic>
    </p:spTree>
    <p:extLst>
      <p:ext uri="{BB962C8B-B14F-4D97-AF65-F5344CB8AC3E}">
        <p14:creationId xmlns:p14="http://schemas.microsoft.com/office/powerpoint/2010/main" val="9596441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90DC-DDD1-191D-ED14-742DDE64097B}"/>
              </a:ext>
            </a:extLst>
          </p:cNvPr>
          <p:cNvSpPr>
            <a:spLocks noGrp="1"/>
          </p:cNvSpPr>
          <p:nvPr>
            <p:ph type="title"/>
          </p:nvPr>
        </p:nvSpPr>
        <p:spPr>
          <a:xfrm>
            <a:off x="8484029" y="3001595"/>
            <a:ext cx="4667720" cy="3468522"/>
          </a:xfrm>
        </p:spPr>
        <p:txBody>
          <a:bodyPr/>
          <a:lstStyle/>
          <a:p>
            <a:r>
              <a:rPr lang="en-US" sz="2800">
                <a:solidFill>
                  <a:schemeClr val="bg1"/>
                </a:solidFill>
                <a:latin typeface="Congenial Black" panose="02000503040000020004" pitchFamily="2" charset="0"/>
              </a:rPr>
              <a:t>Project done by:</a:t>
            </a:r>
            <a:br>
              <a:rPr lang="en-US" sz="2800"/>
            </a:br>
            <a:r>
              <a:rPr lang="en-US" sz="2800">
                <a:solidFill>
                  <a:schemeClr val="accent3">
                    <a:lumMod val="60000"/>
                    <a:lumOff val="40000"/>
                  </a:schemeClr>
                </a:solidFill>
                <a:latin typeface="Arial Black" panose="020B0604020202020204" pitchFamily="34" charset="0"/>
                <a:cs typeface="Arial Black" panose="020B0604020202020204" pitchFamily="34" charset="0"/>
              </a:rPr>
              <a:t>Team leader:</a:t>
            </a:r>
            <a:br>
              <a:rPr lang="en-US" sz="2800">
                <a:solidFill>
                  <a:schemeClr val="accent3">
                    <a:lumMod val="60000"/>
                    <a:lumOff val="40000"/>
                  </a:schemeClr>
                </a:solidFill>
                <a:latin typeface="Arial Black" panose="020B0604020202020204" pitchFamily="34" charset="0"/>
                <a:cs typeface="Arial Black" panose="020B0604020202020204" pitchFamily="34" charset="0"/>
              </a:rPr>
            </a:br>
            <a:r>
              <a:rPr lang="en-US" sz="2800"/>
              <a:t> </a:t>
            </a:r>
            <a:r>
              <a:rPr lang="en-US" sz="2800" err="1">
                <a:latin typeface="Congenial SemiBold" panose="02000503040000020004" pitchFamily="2" charset="0"/>
              </a:rPr>
              <a:t>Maddili</a:t>
            </a:r>
            <a:r>
              <a:rPr lang="en-US" sz="2800">
                <a:latin typeface="Congenial SemiBold" panose="02000503040000020004" pitchFamily="2" charset="0"/>
              </a:rPr>
              <a:t> </a:t>
            </a:r>
            <a:r>
              <a:rPr lang="en-US" sz="2800" err="1">
                <a:latin typeface="Congenial SemiBold" panose="02000503040000020004" pitchFamily="2" charset="0"/>
              </a:rPr>
              <a:t>Swapna</a:t>
            </a:r>
            <a:br>
              <a:rPr lang="en-US" sz="2800"/>
            </a:br>
            <a:r>
              <a:rPr lang="en-US" sz="2800">
                <a:solidFill>
                  <a:schemeClr val="accent3">
                    <a:lumMod val="60000"/>
                    <a:lumOff val="40000"/>
                  </a:schemeClr>
                </a:solidFill>
                <a:latin typeface="Arial Black" panose="020B0604020202020204" pitchFamily="34" charset="0"/>
                <a:cs typeface="Arial Black" panose="020B0604020202020204" pitchFamily="34" charset="0"/>
              </a:rPr>
              <a:t>Team members:</a:t>
            </a:r>
            <a:br>
              <a:rPr lang="en-US" sz="2800"/>
            </a:br>
            <a:r>
              <a:rPr lang="en-US" sz="2800">
                <a:solidFill>
                  <a:schemeClr val="tx1"/>
                </a:solidFill>
                <a:latin typeface="Congenial SemiBold" panose="02000503040000020004" pitchFamily="2" charset="0"/>
              </a:rPr>
              <a:t>1.Naviri </a:t>
            </a:r>
            <a:r>
              <a:rPr lang="en-US" sz="2800" err="1">
                <a:solidFill>
                  <a:schemeClr val="tx1"/>
                </a:solidFill>
                <a:latin typeface="Congenial SemiBold" panose="02000503040000020004" pitchFamily="2" charset="0"/>
              </a:rPr>
              <a:t>Suguna</a:t>
            </a:r>
            <a:br>
              <a:rPr lang="en-US" sz="2800">
                <a:solidFill>
                  <a:schemeClr val="tx1"/>
                </a:solidFill>
                <a:latin typeface="Congenial SemiBold" panose="02000503040000020004" pitchFamily="2" charset="0"/>
              </a:rPr>
            </a:br>
            <a:r>
              <a:rPr lang="en-US" sz="2800">
                <a:solidFill>
                  <a:schemeClr val="tx1"/>
                </a:solidFill>
                <a:latin typeface="Congenial SemiBold" panose="02000503040000020004" pitchFamily="2" charset="0"/>
              </a:rPr>
              <a:t>2.Nayana </a:t>
            </a:r>
            <a:r>
              <a:rPr lang="en-US" sz="2800" err="1">
                <a:solidFill>
                  <a:schemeClr val="tx1"/>
                </a:solidFill>
                <a:latin typeface="Congenial SemiBold" panose="02000503040000020004" pitchFamily="2" charset="0"/>
              </a:rPr>
              <a:t>Harika</a:t>
            </a:r>
            <a:br>
              <a:rPr lang="en-US" sz="2800">
                <a:solidFill>
                  <a:schemeClr val="tx1"/>
                </a:solidFill>
                <a:latin typeface="Congenial SemiBold" panose="02000503040000020004" pitchFamily="2" charset="0"/>
              </a:rPr>
            </a:br>
            <a:r>
              <a:rPr lang="en-US" sz="2800">
                <a:solidFill>
                  <a:schemeClr val="tx1"/>
                </a:solidFill>
                <a:latin typeface="Congenial SemiBold" panose="02000503040000020004" pitchFamily="2" charset="0"/>
              </a:rPr>
              <a:t>3.Revalla </a:t>
            </a:r>
            <a:r>
              <a:rPr lang="en-US" sz="2800" err="1">
                <a:solidFill>
                  <a:schemeClr val="tx1"/>
                </a:solidFill>
                <a:latin typeface="Congenial SemiBold" panose="02000503040000020004" pitchFamily="2" charset="0"/>
              </a:rPr>
              <a:t>Sharmila</a:t>
            </a:r>
            <a:br>
              <a:rPr lang="en-US" sz="2800">
                <a:solidFill>
                  <a:schemeClr val="tx1"/>
                </a:solidFill>
                <a:latin typeface="Congenial SemiBold" panose="02000503040000020004" pitchFamily="2" charset="0"/>
              </a:rPr>
            </a:br>
            <a:r>
              <a:rPr lang="en-US" sz="2800">
                <a:solidFill>
                  <a:schemeClr val="tx1"/>
                </a:solidFill>
                <a:latin typeface="Congenial SemiBold" panose="02000503040000020004" pitchFamily="2" charset="0"/>
              </a:rPr>
              <a:t>4.Sailada </a:t>
            </a:r>
            <a:r>
              <a:rPr lang="en-US" sz="2800" err="1">
                <a:solidFill>
                  <a:schemeClr val="tx1"/>
                </a:solidFill>
                <a:latin typeface="Congenial SemiBold" panose="02000503040000020004" pitchFamily="2" charset="0"/>
              </a:rPr>
              <a:t>Bhagyasri</a:t>
            </a:r>
            <a:br>
              <a:rPr lang="en-US" sz="2800">
                <a:solidFill>
                  <a:schemeClr val="tx1"/>
                </a:solidFill>
                <a:latin typeface="Congenial SemiBold" panose="02000503040000020004" pitchFamily="2" charset="0"/>
              </a:rPr>
            </a:br>
            <a:endParaRPr lang="en-US" sz="2800">
              <a:solidFill>
                <a:schemeClr val="tx1"/>
              </a:solidFill>
              <a:latin typeface="Congenial SemiBold" panose="02000503040000020004" pitchFamily="2" charset="0"/>
            </a:endParaRPr>
          </a:p>
        </p:txBody>
      </p:sp>
      <p:sp>
        <p:nvSpPr>
          <p:cNvPr id="6" name="Text Placeholder 5">
            <a:extLst>
              <a:ext uri="{FF2B5EF4-FFF2-40B4-BE49-F238E27FC236}">
                <a16:creationId xmlns:a16="http://schemas.microsoft.com/office/drawing/2014/main" id="{EC9B3CF7-3966-5389-908E-868AEB18D56A}"/>
              </a:ext>
            </a:extLst>
          </p:cNvPr>
          <p:cNvSpPr>
            <a:spLocks noGrp="1"/>
          </p:cNvSpPr>
          <p:nvPr>
            <p:ph type="body" sz="half" idx="2"/>
          </p:nvPr>
        </p:nvSpPr>
        <p:spPr>
          <a:xfrm rot="20469282">
            <a:off x="354969" y="1893027"/>
            <a:ext cx="8714488" cy="2217134"/>
          </a:xfrm>
        </p:spPr>
        <p:txBody>
          <a:bodyPr>
            <a:normAutofit/>
          </a:bodyPr>
          <a:lstStyle/>
          <a:p>
            <a:pPr algn="ctr"/>
            <a:r>
              <a:rPr lang="en-US" sz="6600" b="1">
                <a:solidFill>
                  <a:schemeClr val="accent3">
                    <a:lumMod val="60000"/>
                    <a:lumOff val="40000"/>
                  </a:schemeClr>
                </a:solidFill>
                <a:latin typeface="Arial Black" panose="020B0604020202020204" pitchFamily="34" charset="0"/>
                <a:ea typeface="Jumble" panose="02000000000000000000" pitchFamily="2" charset="0"/>
                <a:cs typeface="Arial Black" panose="020B0604020202020204" pitchFamily="34" charset="0"/>
              </a:rPr>
              <a:t>Thank you</a:t>
            </a:r>
            <a:r>
              <a:rPr lang="en-US" sz="6600" b="1">
                <a:solidFill>
                  <a:schemeClr val="accent3">
                    <a:lumMod val="60000"/>
                    <a:lumOff val="40000"/>
                  </a:schemeClr>
                </a:solidFill>
                <a:ea typeface="Jumble" panose="02000000000000000000" pitchFamily="2" charset="0"/>
              </a:rPr>
              <a:t> </a:t>
            </a:r>
          </a:p>
        </p:txBody>
      </p:sp>
    </p:spTree>
    <p:extLst>
      <p:ext uri="{BB962C8B-B14F-4D97-AF65-F5344CB8AC3E}">
        <p14:creationId xmlns:p14="http://schemas.microsoft.com/office/powerpoint/2010/main" val="32075627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47BC8-D479-1DE6-B461-EF9E751BF928}"/>
              </a:ext>
            </a:extLst>
          </p:cNvPr>
          <p:cNvSpPr>
            <a:spLocks noGrp="1"/>
          </p:cNvSpPr>
          <p:nvPr>
            <p:ph idx="1"/>
          </p:nvPr>
        </p:nvSpPr>
        <p:spPr>
          <a:xfrm>
            <a:off x="0" y="0"/>
            <a:ext cx="11730540" cy="6858000"/>
          </a:xfrm>
        </p:spPr>
        <p:txBody>
          <a:bodyPr>
            <a:normAutofit lnSpcReduction="10000"/>
          </a:bodyPr>
          <a:lstStyle/>
          <a:p>
            <a:pPr marL="0" indent="0">
              <a:buNone/>
            </a:pPr>
            <a:r>
              <a:rPr lang="en-US" sz="3000" b="1" u="sng">
                <a:latin typeface="Congenial Black" panose="02000000000000000000" pitchFamily="2" charset="0"/>
                <a:ea typeface="Congenial Black" panose="02000000000000000000" pitchFamily="2" charset="0"/>
              </a:rPr>
              <a:t>Brand Study:</a:t>
            </a:r>
          </a:p>
          <a:p>
            <a:pPr marL="0" indent="0">
              <a:buNone/>
            </a:pPr>
            <a:r>
              <a:rPr lang="en-US" sz="2600" b="1">
                <a:solidFill>
                  <a:schemeClr val="accent3">
                    <a:lumMod val="60000"/>
                    <a:lumOff val="40000"/>
                  </a:schemeClr>
                </a:solidFill>
                <a:ea typeface="Congenial Black" panose="02000000000000000000" pitchFamily="2" charset="0"/>
              </a:rPr>
              <a:t>Research brand:</a:t>
            </a:r>
          </a:p>
          <a:p>
            <a:r>
              <a:rPr lang="en-US" sz="2400" b="1" err="1">
                <a:latin typeface="Congenial SemiBold" panose="02000503040000020004" pitchFamily="2" charset="0"/>
                <a:ea typeface="Congenial Black" panose="02000000000000000000" pitchFamily="2" charset="0"/>
              </a:rPr>
              <a:t>Maruti</a:t>
            </a:r>
            <a:r>
              <a:rPr lang="en-US" sz="2400" b="1">
                <a:latin typeface="Congenial SemiBold" panose="02000503040000020004" pitchFamily="2" charset="0"/>
                <a:ea typeface="Congenial Black" panose="02000000000000000000" pitchFamily="2" charset="0"/>
              </a:rPr>
              <a:t> Suzuki is a well-known brand in the automotive industry.</a:t>
            </a:r>
          </a:p>
          <a:p>
            <a:r>
              <a:rPr lang="en-US" sz="2400" b="1" err="1">
                <a:latin typeface="Congenial SemiBold" panose="02000503040000020004" pitchFamily="2" charset="0"/>
                <a:ea typeface="Congenial Black" panose="02000000000000000000" pitchFamily="2" charset="0"/>
              </a:rPr>
              <a:t>Maruti</a:t>
            </a:r>
            <a:r>
              <a:rPr lang="en-US" sz="2400" b="1">
                <a:latin typeface="Congenial SemiBold" panose="02000503040000020004" pitchFamily="2" charset="0"/>
                <a:ea typeface="Congenial Black" panose="02000000000000000000" pitchFamily="2" charset="0"/>
              </a:rPr>
              <a:t> Suzuki, formerly known as </a:t>
            </a:r>
            <a:r>
              <a:rPr lang="en-US" sz="2400" b="1" err="1">
                <a:latin typeface="Congenial SemiBold" panose="02000503040000020004" pitchFamily="2" charset="0"/>
                <a:ea typeface="Congenial Black" panose="02000000000000000000" pitchFamily="2" charset="0"/>
              </a:rPr>
              <a:t>Maruti</a:t>
            </a:r>
            <a:r>
              <a:rPr lang="en-US" sz="2400" b="1">
                <a:latin typeface="Congenial SemiBold" panose="02000503040000020004" pitchFamily="2" charset="0"/>
                <a:ea typeface="Congenial Black" panose="02000000000000000000" pitchFamily="2" charset="0"/>
              </a:rPr>
              <a:t> </a:t>
            </a:r>
            <a:r>
              <a:rPr lang="en-US" sz="2400" b="1" err="1">
                <a:latin typeface="Congenial SemiBold" panose="02000503040000020004" pitchFamily="2" charset="0"/>
                <a:ea typeface="Congenial Black" panose="02000000000000000000" pitchFamily="2" charset="0"/>
              </a:rPr>
              <a:t>Udyog</a:t>
            </a:r>
            <a:r>
              <a:rPr lang="en-US" sz="2400" b="1">
                <a:latin typeface="Congenial SemiBold" panose="02000503040000020004" pitchFamily="2" charset="0"/>
                <a:ea typeface="Congenial Black" panose="02000000000000000000" pitchFamily="2" charset="0"/>
              </a:rPr>
              <a:t> Limited, was established in 1981 as a joint venture between the Indian government and Suzuki Motor Corporation of Japan. </a:t>
            </a:r>
          </a:p>
          <a:p>
            <a:r>
              <a:rPr lang="en-US" sz="2400" b="1">
                <a:latin typeface="Congenial SemiBold" panose="02000503040000020004" pitchFamily="2" charset="0"/>
                <a:ea typeface="Congenial Black" panose="02000000000000000000" pitchFamily="2" charset="0"/>
              </a:rPr>
              <a:t>It has played a significant role in the growth and development of the Indian automotive industry.</a:t>
            </a:r>
          </a:p>
          <a:p>
            <a:r>
              <a:rPr lang="en-US" sz="2400" b="1">
                <a:latin typeface="Congenial SemiBold" panose="02000503040000020004" pitchFamily="2" charset="0"/>
                <a:ea typeface="Congenial Black" panose="02000000000000000000" pitchFamily="2" charset="0"/>
              </a:rPr>
              <a:t>For many consecutive years, </a:t>
            </a:r>
            <a:r>
              <a:rPr lang="en-US" sz="2400" b="1" err="1">
                <a:latin typeface="Congenial SemiBold" panose="02000503040000020004" pitchFamily="2" charset="0"/>
                <a:ea typeface="Congenial Black" panose="02000000000000000000" pitchFamily="2" charset="0"/>
              </a:rPr>
              <a:t>Maruti</a:t>
            </a:r>
            <a:r>
              <a:rPr lang="en-US" sz="2400" b="1">
                <a:latin typeface="Congenial SemiBold" panose="02000503040000020004" pitchFamily="2" charset="0"/>
                <a:ea typeface="Congenial Black" panose="02000000000000000000" pitchFamily="2" charset="0"/>
              </a:rPr>
              <a:t> Suzuki India Limited has been the largest passenger car manufacturer and seller in India. Recently, it has sold 1,729,826 passenger cars, which is around 51% market share of </a:t>
            </a:r>
            <a:r>
              <a:rPr lang="en-US" sz="2400" b="1" err="1">
                <a:latin typeface="Congenial SemiBold" panose="02000503040000020004" pitchFamily="2" charset="0"/>
                <a:ea typeface="Congenial Black" panose="02000000000000000000" pitchFamily="2" charset="0"/>
              </a:rPr>
              <a:t>of</a:t>
            </a:r>
            <a:r>
              <a:rPr lang="en-US" sz="2400" b="1">
                <a:latin typeface="Congenial SemiBold" panose="02000503040000020004" pitchFamily="2" charset="0"/>
                <a:ea typeface="Congenial Black" panose="02000000000000000000" pitchFamily="2" charset="0"/>
              </a:rPr>
              <a:t> the </a:t>
            </a:r>
            <a:r>
              <a:rPr lang="en-US" sz="2400" b="1" err="1">
                <a:latin typeface="Congenial SemiBold" panose="02000503040000020004" pitchFamily="2" charset="0"/>
                <a:ea typeface="Congenial Black" panose="02000000000000000000" pitchFamily="2" charset="0"/>
              </a:rPr>
              <a:t>Indianpassenger</a:t>
            </a:r>
            <a:r>
              <a:rPr lang="en-US" sz="2400" b="1">
                <a:latin typeface="Congenial SemiBold" panose="02000503040000020004" pitchFamily="2" charset="0"/>
                <a:ea typeface="Congenial Black" panose="02000000000000000000" pitchFamily="2" charset="0"/>
              </a:rPr>
              <a:t> car market in 2019, while its nearest competitor Hyundai India could sold 545,243 passenger cars, </a:t>
            </a:r>
            <a:r>
              <a:rPr lang="en-US" sz="2400" b="1" err="1">
                <a:latin typeface="Congenial SemiBold" panose="02000503040000020004" pitchFamily="2" charset="0"/>
                <a:ea typeface="Congenial Black" panose="02000000000000000000" pitchFamily="2" charset="0"/>
              </a:rPr>
              <a:t>whichis</a:t>
            </a:r>
            <a:r>
              <a:rPr lang="en-US" sz="2400" b="1">
                <a:latin typeface="Congenial SemiBold" panose="02000503040000020004" pitchFamily="2" charset="0"/>
                <a:ea typeface="Congenial Black" panose="02000000000000000000" pitchFamily="2" charset="0"/>
              </a:rPr>
              <a:t> 16% of the market share.</a:t>
            </a:r>
          </a:p>
          <a:p>
            <a:pPr marL="0" indent="0">
              <a:buNone/>
            </a:pPr>
            <a:r>
              <a:rPr lang="en-US" sz="2600" b="1">
                <a:solidFill>
                  <a:schemeClr val="accent3">
                    <a:lumMod val="60000"/>
                    <a:lumOff val="40000"/>
                  </a:schemeClr>
                </a:solidFill>
                <a:latin typeface="Century Gothic" panose="020B0502020202020204" pitchFamily="34" charset="0"/>
                <a:ea typeface="Congenial Black" panose="02000000000000000000" pitchFamily="2" charset="0"/>
              </a:rPr>
              <a:t>Mission</a:t>
            </a:r>
            <a:r>
              <a:rPr lang="en-US" sz="2600" b="1">
                <a:solidFill>
                  <a:schemeClr val="accent3">
                    <a:lumMod val="60000"/>
                    <a:lumOff val="40000"/>
                  </a:schemeClr>
                </a:solidFill>
                <a:latin typeface="Congenial Black" panose="02000000000000000000" pitchFamily="2" charset="0"/>
                <a:ea typeface="Congenial Black" panose="02000000000000000000" pitchFamily="2" charset="0"/>
              </a:rPr>
              <a:t>:</a:t>
            </a:r>
          </a:p>
          <a:p>
            <a:r>
              <a:rPr lang="en-US" sz="2400" b="1" err="1">
                <a:latin typeface="Congenial SemiBold" panose="02000503040000020004" pitchFamily="2" charset="0"/>
                <a:ea typeface="Congenial Black" panose="02000000000000000000" pitchFamily="2" charset="0"/>
              </a:rPr>
              <a:t>Maruti</a:t>
            </a:r>
            <a:r>
              <a:rPr lang="en-US" sz="2400" b="1">
                <a:latin typeface="Congenial SemiBold" panose="02000503040000020004" pitchFamily="2" charset="0"/>
                <a:ea typeface="Congenial Black" panose="02000000000000000000" pitchFamily="2" charset="0"/>
              </a:rPr>
              <a:t> Suzuki’s mission is centered around delivering value and innovation to its customers and contributing to society. </a:t>
            </a:r>
          </a:p>
          <a:p>
            <a:r>
              <a:rPr lang="en-US" sz="2400" b="1">
                <a:latin typeface="Congenial SemiBold" panose="02000503040000020004" pitchFamily="2" charset="0"/>
                <a:ea typeface="Congenial Black" panose="02000000000000000000" pitchFamily="2" charset="0"/>
              </a:rPr>
              <a:t>To be the leader in the Indian Automobile Industries by providing Customer satisfaction, innovation and quality , responsible business practices to its customers.</a:t>
            </a:r>
          </a:p>
          <a:p>
            <a:pPr marL="0" indent="0">
              <a:buNone/>
            </a:pPr>
            <a:endParaRPr lang="en-US" sz="2400">
              <a:latin typeface="Congenial Black" panose="02000000000000000000" pitchFamily="2" charset="0"/>
              <a:ea typeface="Congenial Black" panose="02000000000000000000" pitchFamily="2" charset="0"/>
            </a:endParaRPr>
          </a:p>
        </p:txBody>
      </p:sp>
    </p:spTree>
    <p:extLst>
      <p:ext uri="{BB962C8B-B14F-4D97-AF65-F5344CB8AC3E}">
        <p14:creationId xmlns:p14="http://schemas.microsoft.com/office/powerpoint/2010/main" val="3540440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46963-F199-91D9-A6F9-56FBC2C0F359}"/>
              </a:ext>
            </a:extLst>
          </p:cNvPr>
          <p:cNvSpPr>
            <a:spLocks noGrp="1"/>
          </p:cNvSpPr>
          <p:nvPr>
            <p:ph idx="1"/>
          </p:nvPr>
        </p:nvSpPr>
        <p:spPr>
          <a:xfrm>
            <a:off x="266226" y="420165"/>
            <a:ext cx="11359006" cy="6017669"/>
          </a:xfrm>
        </p:spPr>
        <p:txBody>
          <a:bodyPr>
            <a:normAutofit/>
          </a:bodyPr>
          <a:lstStyle/>
          <a:p>
            <a:pPr marL="0" indent="0">
              <a:buNone/>
            </a:pPr>
            <a:r>
              <a:rPr lang="en-US" sz="2800" b="1">
                <a:solidFill>
                  <a:schemeClr val="accent3">
                    <a:lumMod val="60000"/>
                    <a:lumOff val="40000"/>
                  </a:schemeClr>
                </a:solidFill>
              </a:rPr>
              <a:t>Values:</a:t>
            </a:r>
          </a:p>
          <a:p>
            <a:r>
              <a:rPr lang="en-US" sz="2400" b="1">
                <a:latin typeface="Congenial SemiBold" panose="02000000000000000000" pitchFamily="2" charset="0"/>
                <a:ea typeface="Congenial SemiBold" panose="02000000000000000000" pitchFamily="2" charset="0"/>
              </a:rPr>
              <a:t>The brand act with professionalism and conduct brand with the highest sense of </a:t>
            </a:r>
            <a:r>
              <a:rPr lang="en-US" sz="2400" b="1" err="1">
                <a:latin typeface="Congenial SemiBold" panose="02000000000000000000" pitchFamily="2" charset="0"/>
                <a:ea typeface="Congenial SemiBold" panose="02000000000000000000" pitchFamily="2" charset="0"/>
              </a:rPr>
              <a:t>professionalism,ethics</a:t>
            </a:r>
            <a:r>
              <a:rPr lang="en-US" sz="2400" b="1">
                <a:latin typeface="Congenial SemiBold" panose="02000000000000000000" pitchFamily="2" charset="0"/>
                <a:ea typeface="Congenial SemiBold" panose="02000000000000000000" pitchFamily="2" charset="0"/>
              </a:rPr>
              <a:t> and promote  integrity and competency in Target audience.</a:t>
            </a:r>
          </a:p>
          <a:p>
            <a:r>
              <a:rPr lang="en-US" sz="2400" b="1">
                <a:latin typeface="Congenial SemiBold" panose="02000000000000000000" pitchFamily="2" charset="0"/>
                <a:ea typeface="Congenial SemiBold" panose="02000000000000000000" pitchFamily="2" charset="0"/>
              </a:rPr>
              <a:t>They are Client centric, provide quality and excellence in their </a:t>
            </a:r>
            <a:r>
              <a:rPr lang="en-US" sz="2400" b="1" err="1">
                <a:latin typeface="Congenial SemiBold" panose="02000000000000000000" pitchFamily="2" charset="0"/>
                <a:ea typeface="Congenial SemiBold" panose="02000000000000000000" pitchFamily="2" charset="0"/>
              </a:rPr>
              <a:t>brands,they</a:t>
            </a:r>
            <a:r>
              <a:rPr lang="en-US" sz="2400" b="1">
                <a:latin typeface="Congenial SemiBold" panose="02000000000000000000" pitchFamily="2" charset="0"/>
                <a:ea typeface="Congenial SemiBold" panose="02000000000000000000" pitchFamily="2" charset="0"/>
              </a:rPr>
              <a:t> value about trust, credibility and commitment.</a:t>
            </a:r>
          </a:p>
          <a:p>
            <a:pPr marL="0" indent="0">
              <a:buNone/>
            </a:pPr>
            <a:r>
              <a:rPr lang="en-US" sz="2800" b="1">
                <a:solidFill>
                  <a:schemeClr val="accent3">
                    <a:lumMod val="60000"/>
                    <a:lumOff val="40000"/>
                  </a:schemeClr>
                </a:solidFill>
                <a:ea typeface="Congenial SemiBold" panose="02000000000000000000" pitchFamily="2" charset="0"/>
              </a:rPr>
              <a:t>Unique Selling Proposition(USP):</a:t>
            </a:r>
          </a:p>
          <a:p>
            <a:r>
              <a:rPr lang="en-US" sz="2400" b="1" err="1">
                <a:latin typeface="Congenial SemiBold" panose="02000000000000000000" pitchFamily="2" charset="0"/>
                <a:ea typeface="Congenial SemiBold" panose="02000000000000000000" pitchFamily="2" charset="0"/>
              </a:rPr>
              <a:t>Maruti</a:t>
            </a:r>
            <a:r>
              <a:rPr lang="en-US" sz="2400" b="1">
                <a:latin typeface="Congenial SemiBold" panose="02000000000000000000" pitchFamily="2" charset="0"/>
                <a:ea typeface="Congenial SemiBold" panose="02000000000000000000" pitchFamily="2" charset="0"/>
              </a:rPr>
              <a:t> Suzuki has car models in every segment with a wide price range to choose </a:t>
            </a:r>
            <a:r>
              <a:rPr lang="en-US" sz="2400" b="1" err="1">
                <a:latin typeface="Congenial SemiBold" panose="02000000000000000000" pitchFamily="2" charset="0"/>
                <a:ea typeface="Congenial SemiBold" panose="02000000000000000000" pitchFamily="2" charset="0"/>
              </a:rPr>
              <a:t>from,apart</a:t>
            </a:r>
            <a:r>
              <a:rPr lang="en-US" sz="2400" b="1">
                <a:latin typeface="Congenial SemiBold" panose="02000000000000000000" pitchFamily="2" charset="0"/>
                <a:ea typeface="Congenial SemiBold" panose="02000000000000000000" pitchFamily="2" charset="0"/>
              </a:rPr>
              <a:t> from being the most reliable name in automobile industry.</a:t>
            </a:r>
          </a:p>
          <a:p>
            <a:r>
              <a:rPr lang="en-US" sz="2400" b="1">
                <a:latin typeface="Congenial SemiBold" panose="02000000000000000000" pitchFamily="2" charset="0"/>
                <a:ea typeface="Congenial SemiBold" panose="02000000000000000000" pitchFamily="2" charset="0"/>
              </a:rPr>
              <a:t>It’s affordability and reliability makes the brand very unique.</a:t>
            </a:r>
          </a:p>
          <a:p>
            <a:pPr marL="0" indent="0">
              <a:buNone/>
            </a:pPr>
            <a:r>
              <a:rPr lang="en-US" sz="2800" b="1">
                <a:solidFill>
                  <a:schemeClr val="accent3">
                    <a:lumMod val="60000"/>
                    <a:lumOff val="40000"/>
                  </a:schemeClr>
                </a:solidFill>
                <a:ea typeface="Congenial SemiBold" panose="02000000000000000000" pitchFamily="2" charset="0"/>
              </a:rPr>
              <a:t>Brand Identity:</a:t>
            </a:r>
          </a:p>
          <a:p>
            <a:r>
              <a:rPr lang="en-US" sz="2400" b="1" u="sng">
                <a:solidFill>
                  <a:schemeClr val="accent3">
                    <a:lumMod val="60000"/>
                    <a:lumOff val="40000"/>
                  </a:schemeClr>
                </a:solidFill>
                <a:latin typeface="Congenial SemiBold" panose="02000000000000000000" pitchFamily="2" charset="0"/>
                <a:ea typeface="Congenial SemiBold" panose="02000000000000000000" pitchFamily="2" charset="0"/>
              </a:rPr>
              <a:t>Logo: </a:t>
            </a:r>
            <a:r>
              <a:rPr lang="en-US" sz="2400" b="1">
                <a:latin typeface="Congenial SemiBold" panose="02000000000000000000" pitchFamily="2" charset="0"/>
                <a:ea typeface="Congenial SemiBold" panose="02000000000000000000" pitchFamily="2" charset="0"/>
              </a:rPr>
              <a:t>The logo features the brand’s name in a bold, uppercase font with a prominent letter ‘S’ and a silver, stylized ‘M’ within a circular emblem. The color scheme is typically blue and silver, representing trust, reliability, and innovation.</a:t>
            </a:r>
            <a:endParaRPr lang="en-US" sz="2400">
              <a:latin typeface="Congenial SemiBold" panose="02000000000000000000" pitchFamily="2" charset="0"/>
              <a:ea typeface="Congenial SemiBold" panose="02000000000000000000" pitchFamily="2" charset="0"/>
            </a:endParaRPr>
          </a:p>
          <a:p>
            <a:pPr marL="0" indent="0">
              <a:buNone/>
            </a:pPr>
            <a:endParaRPr lang="en-US" sz="2400" b="1">
              <a:latin typeface="Congenial SemiBold" panose="02000000000000000000" pitchFamily="2" charset="0"/>
              <a:ea typeface="Congenial SemiBold" panose="02000000000000000000" pitchFamily="2" charset="0"/>
            </a:endParaRPr>
          </a:p>
        </p:txBody>
      </p:sp>
    </p:spTree>
    <p:extLst>
      <p:ext uri="{BB962C8B-B14F-4D97-AF65-F5344CB8AC3E}">
        <p14:creationId xmlns:p14="http://schemas.microsoft.com/office/powerpoint/2010/main" val="15923225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A8801-9811-4963-0721-09EAFCA81C45}"/>
              </a:ext>
            </a:extLst>
          </p:cNvPr>
          <p:cNvSpPr>
            <a:spLocks noGrp="1"/>
          </p:cNvSpPr>
          <p:nvPr>
            <p:ph idx="1"/>
          </p:nvPr>
        </p:nvSpPr>
        <p:spPr>
          <a:xfrm>
            <a:off x="487491" y="243153"/>
            <a:ext cx="11217018" cy="6371693"/>
          </a:xfrm>
        </p:spPr>
        <p:txBody>
          <a:bodyPr>
            <a:normAutofit/>
          </a:bodyPr>
          <a:lstStyle/>
          <a:p>
            <a:r>
              <a:rPr lang="en-US" sz="2400" b="1" u="sng">
                <a:solidFill>
                  <a:schemeClr val="accent3">
                    <a:lumMod val="60000"/>
                    <a:lumOff val="40000"/>
                  </a:schemeClr>
                </a:solidFill>
              </a:rPr>
              <a:t>Tagline :</a:t>
            </a:r>
            <a:r>
              <a:rPr lang="en-US" sz="2400" b="1" err="1"/>
              <a:t>Maruti</a:t>
            </a:r>
            <a:r>
              <a:rPr lang="en-US" sz="2400" b="1"/>
              <a:t> Suzuki has used various slogans/taglines over the years, but “Way of Life!” has been one of its enduring taglines, reflecting its impact on people’s lives and the Indian automotive market.</a:t>
            </a:r>
          </a:p>
          <a:p>
            <a:r>
              <a:rPr lang="en-US" sz="2400" b="1" u="sng">
                <a:solidFill>
                  <a:schemeClr val="accent3">
                    <a:lumMod val="60000"/>
                    <a:lumOff val="40000"/>
                  </a:schemeClr>
                </a:solidFill>
              </a:rPr>
              <a:t>Brand </a:t>
            </a:r>
            <a:r>
              <a:rPr lang="en-US" sz="2400" b="1" u="sng" err="1">
                <a:solidFill>
                  <a:schemeClr val="accent3">
                    <a:lumMod val="60000"/>
                    <a:lumOff val="40000"/>
                  </a:schemeClr>
                </a:solidFill>
              </a:rPr>
              <a:t>Tone:</a:t>
            </a:r>
            <a:r>
              <a:rPr lang="en-US" sz="2400" b="1" err="1"/>
              <a:t>Maruti</a:t>
            </a:r>
            <a:r>
              <a:rPr lang="en-US" sz="2400" b="1"/>
              <a:t> Suzuki’s tone of voice should generally reflect the brand’s values and image, which include qualities like reliability, affordability, and a strong presence in the Indian automotive market.</a:t>
            </a:r>
          </a:p>
          <a:p>
            <a:r>
              <a:rPr lang="en-US" sz="2400" b="1" u="sng" err="1">
                <a:solidFill>
                  <a:schemeClr val="accent3">
                    <a:lumMod val="60000"/>
                    <a:lumOff val="40000"/>
                  </a:schemeClr>
                </a:solidFill>
              </a:rPr>
              <a:t>Vision:</a:t>
            </a:r>
            <a:r>
              <a:rPr lang="en-US" sz="2400" b="1" err="1"/>
              <a:t>”To</a:t>
            </a:r>
            <a:r>
              <a:rPr lang="en-US" sz="2400" b="1"/>
              <a:t> make every journey an experience and every experience a memory”, </a:t>
            </a:r>
            <a:r>
              <a:rPr lang="en-US" sz="2400" b="1" err="1"/>
              <a:t>Maruti</a:t>
            </a:r>
            <a:r>
              <a:rPr lang="en-US" sz="2400" b="1"/>
              <a:t> Suzuki puts people at the </a:t>
            </a:r>
            <a:r>
              <a:rPr lang="en-US" sz="2400" b="1" err="1"/>
              <a:t>centre</a:t>
            </a:r>
            <a:r>
              <a:rPr lang="en-US" sz="2400" b="1"/>
              <a:t> of everything it does.</a:t>
            </a:r>
          </a:p>
          <a:p>
            <a:pPr marL="0" indent="0">
              <a:buNone/>
            </a:pPr>
            <a:endParaRPr lang="en-US" sz="2400" b="1" u="sng">
              <a:solidFill>
                <a:schemeClr val="accent3">
                  <a:lumMod val="60000"/>
                  <a:lumOff val="40000"/>
                </a:schemeClr>
              </a:solidFill>
            </a:endParaRPr>
          </a:p>
          <a:p>
            <a:pPr marL="0" indent="0">
              <a:buNone/>
            </a:pPr>
            <a:r>
              <a:rPr lang="en-US" sz="2400" b="1">
                <a:solidFill>
                  <a:schemeClr val="accent1">
                    <a:lumMod val="40000"/>
                    <a:lumOff val="60000"/>
                  </a:schemeClr>
                </a:solidFill>
              </a:rPr>
              <a:t>SMART Goals:</a:t>
            </a:r>
          </a:p>
          <a:p>
            <a:pPr marL="0" indent="0">
              <a:buNone/>
            </a:pPr>
            <a:r>
              <a:rPr lang="en-US" sz="2400" b="1" err="1">
                <a:solidFill>
                  <a:schemeClr val="accent3">
                    <a:lumMod val="60000"/>
                    <a:lumOff val="40000"/>
                  </a:schemeClr>
                </a:solidFill>
              </a:rPr>
              <a:t>Specific:</a:t>
            </a:r>
            <a:r>
              <a:rPr lang="en-US" sz="2400" b="1" err="1"/>
              <a:t>Increase</a:t>
            </a:r>
            <a:r>
              <a:rPr lang="en-US" sz="2400" b="1"/>
              <a:t> the sales by 30% over last year sales during the same time period by increasing advertising budget.</a:t>
            </a:r>
          </a:p>
          <a:p>
            <a:pPr marL="0" indent="0">
              <a:buNone/>
            </a:pPr>
            <a:r>
              <a:rPr lang="en-US" sz="2400" b="1" err="1">
                <a:solidFill>
                  <a:schemeClr val="accent3">
                    <a:lumMod val="60000"/>
                    <a:lumOff val="40000"/>
                  </a:schemeClr>
                </a:solidFill>
              </a:rPr>
              <a:t>Measurable:</a:t>
            </a:r>
            <a:r>
              <a:rPr lang="en-US" sz="2400" b="1" err="1"/>
              <a:t>Maruti</a:t>
            </a:r>
            <a:r>
              <a:rPr lang="en-US" sz="2400" b="1"/>
              <a:t> Suzuki needs to focus on metrics that are consistent with the values and interests of the wider stakeholders.</a:t>
            </a:r>
          </a:p>
        </p:txBody>
      </p:sp>
    </p:spTree>
    <p:extLst>
      <p:ext uri="{BB962C8B-B14F-4D97-AF65-F5344CB8AC3E}">
        <p14:creationId xmlns:p14="http://schemas.microsoft.com/office/powerpoint/2010/main" val="352077403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BFC6903-CCE5-92B6-BD51-C233E0D73848}"/>
              </a:ext>
            </a:extLst>
          </p:cNvPr>
          <p:cNvSpPr>
            <a:spLocks noGrp="1"/>
          </p:cNvSpPr>
          <p:nvPr>
            <p:ph idx="1"/>
          </p:nvPr>
        </p:nvSpPr>
        <p:spPr>
          <a:xfrm>
            <a:off x="1029409" y="597650"/>
            <a:ext cx="10675099" cy="5662700"/>
          </a:xfrm>
        </p:spPr>
        <p:txBody>
          <a:bodyPr>
            <a:normAutofit fontScale="85000" lnSpcReduction="20000"/>
          </a:bodyPr>
          <a:lstStyle/>
          <a:p>
            <a:pPr marL="0" indent="0">
              <a:buNone/>
            </a:pPr>
            <a:r>
              <a:rPr lang="en-US" sz="2800" b="1">
                <a:solidFill>
                  <a:schemeClr val="accent3">
                    <a:lumMod val="60000"/>
                    <a:lumOff val="40000"/>
                  </a:schemeClr>
                </a:solidFill>
              </a:rPr>
              <a:t>Achievable</a:t>
            </a:r>
            <a:r>
              <a:rPr lang="en-US" sz="2400" b="1">
                <a:solidFill>
                  <a:schemeClr val="accent3">
                    <a:lumMod val="60000"/>
                    <a:lumOff val="40000"/>
                  </a:schemeClr>
                </a:solidFill>
              </a:rPr>
              <a:t>:</a:t>
            </a:r>
          </a:p>
          <a:p>
            <a:pPr marL="0" indent="0">
              <a:buNone/>
            </a:pPr>
            <a:r>
              <a:rPr lang="en-US" sz="2400" b="1"/>
              <a:t>By improving service and reducing resolution time.</a:t>
            </a:r>
          </a:p>
          <a:p>
            <a:pPr marL="0" indent="0">
              <a:buNone/>
            </a:pPr>
            <a:r>
              <a:rPr lang="en-US" sz="2800" b="1">
                <a:solidFill>
                  <a:schemeClr val="accent3">
                    <a:lumMod val="60000"/>
                    <a:lumOff val="40000"/>
                  </a:schemeClr>
                </a:solidFill>
              </a:rPr>
              <a:t>Relevant</a:t>
            </a:r>
            <a:r>
              <a:rPr lang="en-US" sz="2400" b="1">
                <a:solidFill>
                  <a:schemeClr val="accent3">
                    <a:lumMod val="60000"/>
                    <a:lumOff val="40000"/>
                  </a:schemeClr>
                </a:solidFill>
              </a:rPr>
              <a:t>:</a:t>
            </a:r>
          </a:p>
          <a:p>
            <a:r>
              <a:rPr lang="en-US" sz="2400" b="1"/>
              <a:t>Under the realistic analysis, managers at </a:t>
            </a:r>
            <a:r>
              <a:rPr lang="en-US" sz="2400" b="1" err="1"/>
              <a:t>Maruti</a:t>
            </a:r>
            <a:r>
              <a:rPr lang="en-US" sz="2400" b="1"/>
              <a:t> Suzuki should focus on the scope and timeline of the project</a:t>
            </a:r>
          </a:p>
          <a:p>
            <a:r>
              <a:rPr lang="en-US" sz="2400" b="1"/>
              <a:t>If the goals are unrealistic then employees at </a:t>
            </a:r>
            <a:r>
              <a:rPr lang="en-US" sz="2400" b="1" err="1"/>
              <a:t>Maruti</a:t>
            </a:r>
            <a:r>
              <a:rPr lang="en-US" sz="2400" b="1"/>
              <a:t> Suzuki will become demotivated to achieve the goals.</a:t>
            </a:r>
          </a:p>
          <a:p>
            <a:pPr marL="0" indent="0">
              <a:buNone/>
            </a:pPr>
            <a:r>
              <a:rPr lang="en-US" sz="3000" b="1">
                <a:solidFill>
                  <a:schemeClr val="accent3">
                    <a:lumMod val="60000"/>
                    <a:lumOff val="40000"/>
                  </a:schemeClr>
                </a:solidFill>
              </a:rPr>
              <a:t>Time Bound:</a:t>
            </a:r>
          </a:p>
          <a:p>
            <a:r>
              <a:rPr lang="en-US" sz="2400" b="1"/>
              <a:t>Increase market share by 10% within next year .</a:t>
            </a:r>
            <a:endParaRPr lang="en-US" sz="2800" b="1"/>
          </a:p>
          <a:p>
            <a:pPr marL="0" indent="0">
              <a:buNone/>
            </a:pPr>
            <a:r>
              <a:rPr lang="en-US" sz="2800" b="1">
                <a:solidFill>
                  <a:schemeClr val="accent3">
                    <a:lumMod val="60000"/>
                    <a:lumOff val="40000"/>
                  </a:schemeClr>
                </a:solidFill>
              </a:rPr>
              <a:t>KPIs</a:t>
            </a:r>
            <a:r>
              <a:rPr lang="en-US" b="1">
                <a:solidFill>
                  <a:schemeClr val="accent3">
                    <a:lumMod val="60000"/>
                    <a:lumOff val="40000"/>
                  </a:schemeClr>
                </a:solidFill>
              </a:rPr>
              <a:t>:</a:t>
            </a:r>
          </a:p>
          <a:p>
            <a:r>
              <a:rPr lang="en-US" sz="2400" b="1"/>
              <a:t>Delivery performances</a:t>
            </a:r>
          </a:p>
          <a:p>
            <a:r>
              <a:rPr lang="en-US" sz="2400" b="1"/>
              <a:t>Quality of service</a:t>
            </a:r>
          </a:p>
          <a:p>
            <a:r>
              <a:rPr lang="en-US" sz="2400" b="1"/>
              <a:t>Customer reviews</a:t>
            </a:r>
          </a:p>
          <a:p>
            <a:r>
              <a:rPr lang="en-US" sz="2400" b="1"/>
              <a:t>Return on average equity</a:t>
            </a:r>
          </a:p>
          <a:p>
            <a:r>
              <a:rPr lang="en-US" sz="2400" b="1"/>
              <a:t>Return on Investment (ROA)</a:t>
            </a:r>
          </a:p>
          <a:p>
            <a:endParaRPr lang="en-US" b="1">
              <a:solidFill>
                <a:schemeClr val="accent3">
                  <a:lumMod val="60000"/>
                  <a:lumOff val="40000"/>
                </a:schemeClr>
              </a:solidFill>
            </a:endParaRPr>
          </a:p>
          <a:p>
            <a:endParaRPr lang="en-US" b="1"/>
          </a:p>
        </p:txBody>
      </p:sp>
    </p:spTree>
    <p:extLst>
      <p:ext uri="{BB962C8B-B14F-4D97-AF65-F5344CB8AC3E}">
        <p14:creationId xmlns:p14="http://schemas.microsoft.com/office/powerpoint/2010/main" val="2214303032"/>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D7B16A-B92D-4B75-E3EE-BA4B25B067AA}"/>
              </a:ext>
            </a:extLst>
          </p:cNvPr>
          <p:cNvSpPr>
            <a:spLocks noGrp="1"/>
          </p:cNvSpPr>
          <p:nvPr>
            <p:ph type="title"/>
          </p:nvPr>
        </p:nvSpPr>
        <p:spPr>
          <a:xfrm>
            <a:off x="569837" y="5271717"/>
            <a:ext cx="11400252" cy="1456933"/>
          </a:xfrm>
        </p:spPr>
        <p:txBody>
          <a:bodyPr/>
          <a:lstStyle/>
          <a:p>
            <a:r>
              <a:rPr lang="en-US" sz="2400" b="1"/>
              <a:t>
</a:t>
            </a:r>
            <a:r>
              <a:rPr lang="en-US" sz="2400" b="1">
                <a:solidFill>
                  <a:schemeClr val="accent3">
                    <a:lumMod val="60000"/>
                    <a:lumOff val="40000"/>
                  </a:schemeClr>
                </a:solidFill>
              </a:rPr>
              <a:t>USP:</a:t>
            </a:r>
            <a:r>
              <a:rPr lang="en-US" sz="2400" b="1"/>
              <a:t>
</a:t>
            </a:r>
            <a:r>
              <a:rPr lang="en-US" sz="2000" b="1">
                <a:solidFill>
                  <a:schemeClr val="tx1"/>
                </a:solidFill>
              </a:rPr>
              <a:t>The USP  of Honda is the combination of reliability, fuel efficiency, and advanced technology.</a:t>
            </a:r>
          </a:p>
        </p:txBody>
      </p:sp>
      <p:sp>
        <p:nvSpPr>
          <p:cNvPr id="6" name="Content Placeholder 5">
            <a:extLst>
              <a:ext uri="{FF2B5EF4-FFF2-40B4-BE49-F238E27FC236}">
                <a16:creationId xmlns:a16="http://schemas.microsoft.com/office/drawing/2014/main" id="{E6E33498-6B7D-5C1B-21E7-73F1AE0A713D}"/>
              </a:ext>
            </a:extLst>
          </p:cNvPr>
          <p:cNvSpPr>
            <a:spLocks noGrp="1"/>
          </p:cNvSpPr>
          <p:nvPr>
            <p:ph idx="4294967295"/>
          </p:nvPr>
        </p:nvSpPr>
        <p:spPr>
          <a:xfrm>
            <a:off x="482855" y="0"/>
            <a:ext cx="12352338" cy="1586283"/>
          </a:xfrm>
        </p:spPr>
        <p:txBody>
          <a:bodyPr/>
          <a:lstStyle/>
          <a:p>
            <a:pPr marL="0" indent="0">
              <a:buNone/>
            </a:pPr>
            <a:r>
              <a:rPr lang="en-US" sz="2800" b="1" u="sng">
                <a:latin typeface="Congenial SemiBold" panose="02000503040000020004" pitchFamily="2" charset="0"/>
              </a:rPr>
              <a:t>Competitor analysis :-</a:t>
            </a:r>
          </a:p>
          <a:p>
            <a:pPr marL="0" indent="0">
              <a:buNone/>
            </a:pPr>
            <a:r>
              <a:rPr lang="en-US" b="1">
                <a:solidFill>
                  <a:schemeClr val="accent1">
                    <a:lumMod val="20000"/>
                    <a:lumOff val="80000"/>
                  </a:schemeClr>
                </a:solidFill>
              </a:rPr>
              <a:t>Competitors of </a:t>
            </a:r>
            <a:r>
              <a:rPr lang="en-US" b="1" err="1">
                <a:solidFill>
                  <a:schemeClr val="accent1">
                    <a:lumMod val="20000"/>
                    <a:lumOff val="80000"/>
                  </a:schemeClr>
                </a:solidFill>
              </a:rPr>
              <a:t>Maruti</a:t>
            </a:r>
            <a:r>
              <a:rPr lang="en-US" b="1">
                <a:solidFill>
                  <a:schemeClr val="accent1">
                    <a:lumMod val="20000"/>
                    <a:lumOff val="80000"/>
                  </a:schemeClr>
                </a:solidFill>
              </a:rPr>
              <a:t> Suzuki:</a:t>
            </a:r>
          </a:p>
          <a:p>
            <a:pPr marL="0" indent="0">
              <a:buNone/>
            </a:pPr>
            <a:r>
              <a:rPr lang="en-US" b="1">
                <a:solidFill>
                  <a:schemeClr val="accent3">
                    <a:lumMod val="60000"/>
                    <a:lumOff val="40000"/>
                  </a:schemeClr>
                </a:solidFill>
              </a:rPr>
              <a:t>1.HONDA:</a:t>
            </a:r>
          </a:p>
          <a:p>
            <a:pPr marL="0" indent="0">
              <a:buNone/>
            </a:pPr>
            <a:endParaRPr lang="en-US" b="1" u="sng">
              <a:solidFill>
                <a:schemeClr val="accent1">
                  <a:lumMod val="20000"/>
                  <a:lumOff val="80000"/>
                </a:schemeClr>
              </a:solidFill>
            </a:endParaRPr>
          </a:p>
        </p:txBody>
      </p:sp>
      <p:graphicFrame>
        <p:nvGraphicFramePr>
          <p:cNvPr id="3" name="Table 2">
            <a:extLst>
              <a:ext uri="{FF2B5EF4-FFF2-40B4-BE49-F238E27FC236}">
                <a16:creationId xmlns:a16="http://schemas.microsoft.com/office/drawing/2014/main" id="{87847545-7241-5A47-DB92-9EFDB6A6AFAE}"/>
              </a:ext>
            </a:extLst>
          </p:cNvPr>
          <p:cNvGraphicFramePr>
            <a:graphicFrameLocks noGrp="1"/>
          </p:cNvGraphicFramePr>
          <p:nvPr>
            <p:extLst>
              <p:ext uri="{D42A27DB-BD31-4B8C-83A1-F6EECF244321}">
                <p14:modId xmlns:p14="http://schemas.microsoft.com/office/powerpoint/2010/main" val="1656926995"/>
              </p:ext>
            </p:extLst>
          </p:nvPr>
        </p:nvGraphicFramePr>
        <p:xfrm>
          <a:off x="569837" y="1586283"/>
          <a:ext cx="11226288" cy="3865196"/>
        </p:xfrm>
        <a:graphic>
          <a:graphicData uri="http://schemas.openxmlformats.org/drawingml/2006/table">
            <a:tbl>
              <a:tblPr firstRow="1" bandRow="1">
                <a:tableStyleId>{16D9F66E-5EB9-4882-86FB-DCBF35E3C3E4}</a:tableStyleId>
              </a:tblPr>
              <a:tblGrid>
                <a:gridCol w="2806572">
                  <a:extLst>
                    <a:ext uri="{9D8B030D-6E8A-4147-A177-3AD203B41FA5}">
                      <a16:colId xmlns:a16="http://schemas.microsoft.com/office/drawing/2014/main" val="3435601707"/>
                    </a:ext>
                  </a:extLst>
                </a:gridCol>
                <a:gridCol w="2806572">
                  <a:extLst>
                    <a:ext uri="{9D8B030D-6E8A-4147-A177-3AD203B41FA5}">
                      <a16:colId xmlns:a16="http://schemas.microsoft.com/office/drawing/2014/main" val="2994525482"/>
                    </a:ext>
                  </a:extLst>
                </a:gridCol>
                <a:gridCol w="2806572">
                  <a:extLst>
                    <a:ext uri="{9D8B030D-6E8A-4147-A177-3AD203B41FA5}">
                      <a16:colId xmlns:a16="http://schemas.microsoft.com/office/drawing/2014/main" val="1429742735"/>
                    </a:ext>
                  </a:extLst>
                </a:gridCol>
                <a:gridCol w="2806572">
                  <a:extLst>
                    <a:ext uri="{9D8B030D-6E8A-4147-A177-3AD203B41FA5}">
                      <a16:colId xmlns:a16="http://schemas.microsoft.com/office/drawing/2014/main" val="1517009452"/>
                    </a:ext>
                  </a:extLst>
                </a:gridCol>
              </a:tblGrid>
              <a:tr h="266250">
                <a:tc>
                  <a:txBody>
                    <a:bodyPr/>
                    <a:lstStyle/>
                    <a:p>
                      <a:pPr algn="ctr"/>
                      <a:r>
                        <a:rPr lang="en-US" sz="2400"/>
                        <a:t>Strengths </a:t>
                      </a:r>
                      <a:endParaRPr lang="en-US" sz="2400">
                        <a:solidFill>
                          <a:schemeClr val="bg1"/>
                        </a:solidFill>
                      </a:endParaRPr>
                    </a:p>
                  </a:txBody>
                  <a:tcPr/>
                </a:tc>
                <a:tc>
                  <a:txBody>
                    <a:bodyPr/>
                    <a:lstStyle/>
                    <a:p>
                      <a:pPr algn="ctr"/>
                      <a:r>
                        <a:rPr lang="en-US"/>
                        <a:t>Weaknesses </a:t>
                      </a:r>
                    </a:p>
                  </a:txBody>
                  <a:tcPr/>
                </a:tc>
                <a:tc>
                  <a:txBody>
                    <a:bodyPr/>
                    <a:lstStyle/>
                    <a:p>
                      <a:pPr algn="ctr"/>
                      <a:r>
                        <a:rPr lang="en-US"/>
                        <a:t>Opportunities </a:t>
                      </a:r>
                    </a:p>
                  </a:txBody>
                  <a:tcPr/>
                </a:tc>
                <a:tc>
                  <a:txBody>
                    <a:bodyPr/>
                    <a:lstStyle/>
                    <a:p>
                      <a:pPr algn="ctr"/>
                      <a:r>
                        <a:rPr lang="en-US"/>
                        <a:t>Threats</a:t>
                      </a:r>
                    </a:p>
                  </a:txBody>
                  <a:tcPr/>
                </a:tc>
                <a:extLst>
                  <a:ext uri="{0D108BD9-81ED-4DB2-BD59-A6C34878D82A}">
                    <a16:rowId xmlns:a16="http://schemas.microsoft.com/office/drawing/2014/main" val="3421674353"/>
                  </a:ext>
                </a:extLst>
              </a:tr>
              <a:tr h="3407996">
                <a:tc>
                  <a:txBody>
                    <a:bodyPr/>
                    <a:lstStyle/>
                    <a:p>
                      <a:pPr marL="285750" indent="-285750">
                        <a:buFont typeface="Arial" panose="020B0604020202020204" pitchFamily="34" charset="0"/>
                        <a:buChar char="•"/>
                      </a:pPr>
                      <a:r>
                        <a:rPr lang="en-US"/>
                        <a:t>The company has more than 1 million sales in the USA every year</a:t>
                      </a:r>
                    </a:p>
                    <a:p>
                      <a:pPr marL="285750" indent="-285750">
                        <a:buFont typeface="Arial" panose="020B0604020202020204" pitchFamily="34" charset="0"/>
                        <a:buChar char="•"/>
                      </a:pPr>
                      <a:r>
                        <a:rPr lang="en-US"/>
                        <a:t>Honda has over 200,000 employees globally</a:t>
                      </a:r>
                    </a:p>
                    <a:p>
                      <a:pPr marL="285750" indent="-285750">
                        <a:buFont typeface="Arial" panose="020B0604020202020204" pitchFamily="34" charset="0"/>
                        <a:buChar char="•"/>
                      </a:pPr>
                      <a:r>
                        <a:rPr lang="en-US"/>
                        <a:t>The brand has excellent marketing and advertising campaigns across the world.</a:t>
                      </a:r>
                    </a:p>
                  </a:txBody>
                  <a:tcPr/>
                </a:tc>
                <a:tc>
                  <a:txBody>
                    <a:bodyPr/>
                    <a:lstStyle/>
                    <a:p>
                      <a:pPr marL="285750" indent="-285750">
                        <a:buFont typeface="Arial" panose="020B0604020202020204" pitchFamily="34" charset="0"/>
                        <a:buChar char="•"/>
                      </a:pPr>
                      <a:r>
                        <a:rPr lang="en-US"/>
                        <a:t>Honda had to recall a few of their models for corrective measures which caused a lot of hue and cry.
Intense competition in the automobile segment means limited market share growth.</a:t>
                      </a:r>
                    </a:p>
                  </a:txBody>
                  <a:tcPr/>
                </a:tc>
                <a:tc>
                  <a:txBody>
                    <a:bodyPr/>
                    <a:lstStyle/>
                    <a:p>
                      <a:pPr marL="285750" indent="-285750">
                        <a:buFont typeface="Arial" panose="020B0604020202020204" pitchFamily="34" charset="0"/>
                        <a:buChar char="•"/>
                      </a:pPr>
                      <a:r>
                        <a:rPr lang="en-US"/>
                        <a:t>Fast growing automobile market can be used by Honda to increase their business.
Developing hybrid Honda cars and fuel efficient cars for the future.</a:t>
                      </a:r>
                    </a:p>
                  </a:txBody>
                  <a:tcPr/>
                </a:tc>
                <a:tc>
                  <a:txBody>
                    <a:bodyPr/>
                    <a:lstStyle/>
                    <a:p>
                      <a:pPr marL="285750" indent="-285750">
                        <a:buFont typeface="Arial" panose="020B0604020202020204" pitchFamily="34" charset="0"/>
                        <a:buChar char="•"/>
                      </a:pPr>
                      <a:r>
                        <a:rPr lang="en-US"/>
                        <a:t>Honda’s business can be affected by intense competition from global automobile brands.
Ever increasing fuel prices can disrupt sales of cars.</a:t>
                      </a:r>
                    </a:p>
                  </a:txBody>
                  <a:tcPr/>
                </a:tc>
                <a:extLst>
                  <a:ext uri="{0D108BD9-81ED-4DB2-BD59-A6C34878D82A}">
                    <a16:rowId xmlns:a16="http://schemas.microsoft.com/office/drawing/2014/main" val="1307800319"/>
                  </a:ext>
                </a:extLst>
              </a:tr>
            </a:tbl>
          </a:graphicData>
        </a:graphic>
      </p:graphicFrame>
    </p:spTree>
    <p:extLst>
      <p:ext uri="{BB962C8B-B14F-4D97-AF65-F5344CB8AC3E}">
        <p14:creationId xmlns:p14="http://schemas.microsoft.com/office/powerpoint/2010/main" val="2158295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5FE41-334D-3F90-8CAF-3D88CA9F5F64}"/>
              </a:ext>
            </a:extLst>
          </p:cNvPr>
          <p:cNvSpPr>
            <a:spLocks noGrp="1"/>
          </p:cNvSpPr>
          <p:nvPr>
            <p:ph type="title"/>
          </p:nvPr>
        </p:nvSpPr>
        <p:spPr>
          <a:xfrm>
            <a:off x="374022" y="294151"/>
            <a:ext cx="11552935" cy="912744"/>
          </a:xfrm>
        </p:spPr>
        <p:txBody>
          <a:bodyPr/>
          <a:lstStyle/>
          <a:p>
            <a:r>
              <a:rPr lang="en-US" sz="2400" b="1">
                <a:solidFill>
                  <a:schemeClr val="accent3">
                    <a:lumMod val="60000"/>
                    <a:lumOff val="40000"/>
                  </a:schemeClr>
                </a:solidFill>
              </a:rPr>
              <a:t>2.Hyundai:</a:t>
            </a:r>
            <a:br>
              <a:rPr lang="en-US" sz="2400" b="1">
                <a:solidFill>
                  <a:schemeClr val="accent3">
                    <a:lumMod val="60000"/>
                    <a:lumOff val="40000"/>
                  </a:schemeClr>
                </a:solidFill>
              </a:rPr>
            </a:br>
            <a:endParaRPr lang="en-US" sz="2400" b="1">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32EA1F23-A039-035A-15A6-DD8B64050B11}"/>
              </a:ext>
            </a:extLst>
          </p:cNvPr>
          <p:cNvSpPr>
            <a:spLocks noGrp="1"/>
          </p:cNvSpPr>
          <p:nvPr>
            <p:ph type="body" sz="half" idx="2"/>
          </p:nvPr>
        </p:nvSpPr>
        <p:spPr>
          <a:xfrm>
            <a:off x="374022" y="5395527"/>
            <a:ext cx="11552935" cy="1168321"/>
          </a:xfrm>
        </p:spPr>
        <p:txBody>
          <a:bodyPr/>
          <a:lstStyle/>
          <a:p>
            <a:r>
              <a:rPr lang="en-US" sz="2400" b="1">
                <a:solidFill>
                  <a:schemeClr val="accent3">
                    <a:lumMod val="60000"/>
                    <a:lumOff val="40000"/>
                  </a:schemeClr>
                </a:solidFill>
              </a:rPr>
              <a:t>USP:</a:t>
            </a:r>
            <a:r>
              <a:rPr lang="en-US"/>
              <a:t>
</a:t>
            </a:r>
            <a:r>
              <a:rPr lang="en-US" sz="2000">
                <a:latin typeface="Congenial SemiBold" panose="02000503040000020004" pitchFamily="2" charset="0"/>
              </a:rPr>
              <a:t>Hyundai Motor was the first to mass-produce a hydrogen-powered car.</a:t>
            </a:r>
          </a:p>
        </p:txBody>
      </p:sp>
      <p:graphicFrame>
        <p:nvGraphicFramePr>
          <p:cNvPr id="7" name="Table 6">
            <a:extLst>
              <a:ext uri="{FF2B5EF4-FFF2-40B4-BE49-F238E27FC236}">
                <a16:creationId xmlns:a16="http://schemas.microsoft.com/office/drawing/2014/main" id="{41BB2EF2-F2B0-4132-AC88-27AA9D81D1D0}"/>
              </a:ext>
            </a:extLst>
          </p:cNvPr>
          <p:cNvGraphicFramePr>
            <a:graphicFrameLocks noGrp="1"/>
          </p:cNvGraphicFramePr>
          <p:nvPr>
            <p:extLst>
              <p:ext uri="{D42A27DB-BD31-4B8C-83A1-F6EECF244321}">
                <p14:modId xmlns:p14="http://schemas.microsoft.com/office/powerpoint/2010/main" val="2232159239"/>
              </p:ext>
            </p:extLst>
          </p:nvPr>
        </p:nvGraphicFramePr>
        <p:xfrm>
          <a:off x="798678" y="870383"/>
          <a:ext cx="11019300" cy="4525144"/>
        </p:xfrm>
        <a:graphic>
          <a:graphicData uri="http://schemas.openxmlformats.org/drawingml/2006/table">
            <a:tbl>
              <a:tblPr firstRow="1" bandRow="1">
                <a:tableStyleId>{16D9F66E-5EB9-4882-86FB-DCBF35E3C3E4}</a:tableStyleId>
              </a:tblPr>
              <a:tblGrid>
                <a:gridCol w="2754825">
                  <a:extLst>
                    <a:ext uri="{9D8B030D-6E8A-4147-A177-3AD203B41FA5}">
                      <a16:colId xmlns:a16="http://schemas.microsoft.com/office/drawing/2014/main" val="4055643878"/>
                    </a:ext>
                  </a:extLst>
                </a:gridCol>
                <a:gridCol w="2754825">
                  <a:extLst>
                    <a:ext uri="{9D8B030D-6E8A-4147-A177-3AD203B41FA5}">
                      <a16:colId xmlns:a16="http://schemas.microsoft.com/office/drawing/2014/main" val="3837740663"/>
                    </a:ext>
                  </a:extLst>
                </a:gridCol>
                <a:gridCol w="2754825">
                  <a:extLst>
                    <a:ext uri="{9D8B030D-6E8A-4147-A177-3AD203B41FA5}">
                      <a16:colId xmlns:a16="http://schemas.microsoft.com/office/drawing/2014/main" val="670287534"/>
                    </a:ext>
                  </a:extLst>
                </a:gridCol>
                <a:gridCol w="2754825">
                  <a:extLst>
                    <a:ext uri="{9D8B030D-6E8A-4147-A177-3AD203B41FA5}">
                      <a16:colId xmlns:a16="http://schemas.microsoft.com/office/drawing/2014/main" val="2852955671"/>
                    </a:ext>
                  </a:extLst>
                </a:gridCol>
              </a:tblGrid>
              <a:tr h="348721">
                <a:tc>
                  <a:txBody>
                    <a:bodyPr/>
                    <a:lstStyle/>
                    <a:p>
                      <a:pPr algn="ctr"/>
                      <a:r>
                        <a:rPr lang="en-US"/>
                        <a:t>Strengths </a:t>
                      </a:r>
                    </a:p>
                  </a:txBody>
                  <a:tcPr/>
                </a:tc>
                <a:tc>
                  <a:txBody>
                    <a:bodyPr/>
                    <a:lstStyle/>
                    <a:p>
                      <a:pPr algn="ctr"/>
                      <a:r>
                        <a:rPr lang="en-US"/>
                        <a:t>Weaknesses </a:t>
                      </a:r>
                    </a:p>
                  </a:txBody>
                  <a:tcPr/>
                </a:tc>
                <a:tc>
                  <a:txBody>
                    <a:bodyPr/>
                    <a:lstStyle/>
                    <a:p>
                      <a:pPr algn="ctr"/>
                      <a:r>
                        <a:rPr lang="en-US"/>
                        <a:t>Opportunities </a:t>
                      </a:r>
                    </a:p>
                  </a:txBody>
                  <a:tcPr/>
                </a:tc>
                <a:tc>
                  <a:txBody>
                    <a:bodyPr/>
                    <a:lstStyle/>
                    <a:p>
                      <a:pPr algn="ctr"/>
                      <a:r>
                        <a:rPr lang="en-US"/>
                        <a:t>Threats </a:t>
                      </a:r>
                    </a:p>
                  </a:txBody>
                  <a:tcPr/>
                </a:tc>
                <a:extLst>
                  <a:ext uri="{0D108BD9-81ED-4DB2-BD59-A6C34878D82A}">
                    <a16:rowId xmlns:a16="http://schemas.microsoft.com/office/drawing/2014/main" val="3993596338"/>
                  </a:ext>
                </a:extLst>
              </a:tr>
              <a:tr h="4159384">
                <a:tc>
                  <a:txBody>
                    <a:bodyPr/>
                    <a:lstStyle/>
                    <a:p>
                      <a:pPr marL="285750" indent="-285750">
                        <a:buFont typeface="Arial" panose="020B0604020202020204" pitchFamily="34" charset="0"/>
                        <a:buChar char="•"/>
                      </a:pPr>
                      <a:r>
                        <a:rPr lang="en-US"/>
                        <a:t>Hyundai vehicles are sold in more than 190 countries through some 5,000 dealerships and showrooms </a:t>
                      </a:r>
                      <a:r>
                        <a:rPr lang="en-US" err="1"/>
                        <a:t>worldwide.It</a:t>
                      </a:r>
                      <a:r>
                        <a:rPr lang="en-US"/>
                        <a:t> has over 75,000 employees globally.
The company has excellent branding and advertising by having celebrity brand ambassadors.</a:t>
                      </a:r>
                    </a:p>
                  </a:txBody>
                  <a:tcPr/>
                </a:tc>
                <a:tc>
                  <a:txBody>
                    <a:bodyPr/>
                    <a:lstStyle/>
                    <a:p>
                      <a:pPr marL="285750" indent="-285750">
                        <a:buFont typeface="Arial" panose="020B0604020202020204" pitchFamily="34" charset="0"/>
                        <a:buChar char="•"/>
                      </a:pPr>
                      <a:r>
                        <a:rPr lang="en-US"/>
                        <a:t>Hyundai faces tremendous competition means limited market share growth.
Controversies regarding fuel engines &amp; incorrect advertising have hurt the brand in the past.</a:t>
                      </a:r>
                    </a:p>
                  </a:txBody>
                  <a:tcPr/>
                </a:tc>
                <a:tc>
                  <a:txBody>
                    <a:bodyPr/>
                    <a:lstStyle/>
                    <a:p>
                      <a:pPr marL="285750" indent="-285750">
                        <a:buFont typeface="Arial" panose="020B0604020202020204" pitchFamily="34" charset="0"/>
                        <a:buChar char="•"/>
                      </a:pPr>
                      <a:r>
                        <a:rPr lang="en-US"/>
                        <a:t>Developing cost-friendly Hyundai hybrid cars and fuel efficient cars for the future.
Innovation into hybrid cars as well as electric variants can help the brand.</a:t>
                      </a:r>
                    </a:p>
                  </a:txBody>
                  <a:tcPr/>
                </a:tc>
                <a:tc>
                  <a:txBody>
                    <a:bodyPr/>
                    <a:lstStyle/>
                    <a:p>
                      <a:pPr marL="285750" indent="-285750">
                        <a:buFont typeface="Arial" panose="020B0604020202020204" pitchFamily="34" charset="0"/>
                        <a:buChar char="•"/>
                      </a:pPr>
                      <a:r>
                        <a:rPr lang="en-US"/>
                        <a:t>Intense competition from global automobile brands can reduce market share of Hyundai.
Government policies for the automobile sector across the world.</a:t>
                      </a:r>
                    </a:p>
                  </a:txBody>
                  <a:tcPr/>
                </a:tc>
                <a:extLst>
                  <a:ext uri="{0D108BD9-81ED-4DB2-BD59-A6C34878D82A}">
                    <a16:rowId xmlns:a16="http://schemas.microsoft.com/office/drawing/2014/main" val="1788083980"/>
                  </a:ext>
                </a:extLst>
              </a:tr>
            </a:tbl>
          </a:graphicData>
        </a:graphic>
      </p:graphicFrame>
    </p:spTree>
    <p:extLst>
      <p:ext uri="{BB962C8B-B14F-4D97-AF65-F5344CB8AC3E}">
        <p14:creationId xmlns:p14="http://schemas.microsoft.com/office/powerpoint/2010/main" val="709291247"/>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Ion</vt:lpstr>
      <vt:lpstr>Comprehensive  Digital marketing for</vt:lpstr>
      <vt:lpstr>Team Details   Maddili Swapna (Team Lead) Naviri Suguna (Team Member) Nayana Harika(Team Member) Revalla Sharmila(Team Member) Sailada Bhagyasri(Team Member)</vt:lpstr>
      <vt:lpstr>   PART- 1  Brand study  Competitor Analysis  Audience/Buyers Persona</vt:lpstr>
      <vt:lpstr>PowerPoint Presentation</vt:lpstr>
      <vt:lpstr>PowerPoint Presentation</vt:lpstr>
      <vt:lpstr>PowerPoint Presentation</vt:lpstr>
      <vt:lpstr>PowerPoint Presentation</vt:lpstr>
      <vt:lpstr>
USP:
The USP  of Honda is the combination of reliability, fuel efficiency, and advanced technology.</vt:lpstr>
      <vt:lpstr>2.Hyundai: </vt:lpstr>
      <vt:lpstr>3.Tata Motors:</vt:lpstr>
      <vt:lpstr>SWOT analysis of Maruti Suzuki: </vt:lpstr>
      <vt:lpstr>PowerPoint Presentation</vt:lpstr>
      <vt:lpstr>PowerPoint Presentation</vt:lpstr>
      <vt:lpstr>Part-2  Search Engine optimization (SEO)  &amp;  Keyword Research </vt:lpstr>
      <vt:lpstr>PowerPoint Presentation</vt:lpstr>
      <vt:lpstr>PowerPoint Presentation</vt:lpstr>
      <vt:lpstr>PowerPoint Presentation</vt:lpstr>
      <vt:lpstr>PowerPoint Presentation</vt:lpstr>
      <vt:lpstr>PowerPoint Presentation</vt:lpstr>
      <vt:lpstr>Part -3  Content ideas and Marketing Strategies </vt:lpstr>
      <vt:lpstr>Content calendar of Maruti Suzuki </vt:lpstr>
      <vt:lpstr>PowerPoint Presentation</vt:lpstr>
      <vt:lpstr>Influencer marketing Strategies </vt:lpstr>
      <vt:lpstr>2.Nexa:
Maruti’s social media strategy is focused on its Nexa brand, which solely focuses on the premium segment of the brand. Nexa uses social media to connect with luxury car buyers and create an exclusive online buying experience.</vt:lpstr>
      <vt:lpstr>PowerPoint Presentation</vt:lpstr>
      <vt:lpstr>PowerPoint Presentation</vt:lpstr>
      <vt:lpstr>PowerPoint Presentation</vt:lpstr>
      <vt:lpstr>Part -4  Content creation and  Curation</vt:lpstr>
      <vt:lpstr>PowerPoint Presentation</vt:lpstr>
      <vt:lpstr>PowerPoint Presentation</vt:lpstr>
      <vt:lpstr>PowerPoint Presentation</vt:lpstr>
      <vt:lpstr>PowerPoint Presentation</vt:lpstr>
      <vt:lpstr>PowerPoint Presentation</vt:lpstr>
      <vt:lpstr>Insights</vt:lpstr>
      <vt:lpstr>Project done by: Team leader:  Maddili Swapna Team members: 1.Naviri Suguna 2.Nayana Harika 3.Revalla Sharmila 4.Sailada Bhagyasri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dc:title>
  <dc:creator>swapna4md@gmail.com</dc:creator>
  <cp:lastModifiedBy>swapna4md@gmail.com</cp:lastModifiedBy>
  <cp:revision>4</cp:revision>
  <dcterms:created xsi:type="dcterms:W3CDTF">2023-10-11T17:06:56Z</dcterms:created>
  <dcterms:modified xsi:type="dcterms:W3CDTF">2023-10-15T14:36:16Z</dcterms:modified>
</cp:coreProperties>
</file>